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sldIdLst>
    <p:sldId id="256" r:id="rId5"/>
    <p:sldId id="489" r:id="rId6"/>
    <p:sldId id="490" r:id="rId7"/>
    <p:sldId id="491" r:id="rId8"/>
    <p:sldId id="391" r:id="rId9"/>
    <p:sldId id="393" r:id="rId10"/>
    <p:sldId id="440" r:id="rId11"/>
    <p:sldId id="361" r:id="rId12"/>
    <p:sldId id="485" r:id="rId13"/>
    <p:sldId id="443" r:id="rId14"/>
    <p:sldId id="492" r:id="rId15"/>
    <p:sldId id="493" r:id="rId16"/>
    <p:sldId id="494" r:id="rId17"/>
    <p:sldId id="495" r:id="rId18"/>
    <p:sldId id="496" r:id="rId19"/>
    <p:sldId id="497" r:id="rId20"/>
    <p:sldId id="498" r:id="rId21"/>
    <p:sldId id="499" r:id="rId22"/>
    <p:sldId id="500" r:id="rId23"/>
    <p:sldId id="506" r:id="rId24"/>
    <p:sldId id="507" r:id="rId25"/>
    <p:sldId id="508" r:id="rId26"/>
    <p:sldId id="509" r:id="rId27"/>
    <p:sldId id="510" r:id="rId28"/>
    <p:sldId id="511" r:id="rId29"/>
    <p:sldId id="524" r:id="rId30"/>
    <p:sldId id="514" r:id="rId31"/>
    <p:sldId id="519" r:id="rId32"/>
    <p:sldId id="520" r:id="rId33"/>
    <p:sldId id="521" r:id="rId34"/>
    <p:sldId id="522" r:id="rId35"/>
    <p:sldId id="518" r:id="rId36"/>
    <p:sldId id="516" r:id="rId37"/>
    <p:sldId id="523" r:id="rId38"/>
    <p:sldId id="276" r:id="rId3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RARDINA DE CAROLIS" userId="ac854173-c9a2-40c5-bf73-6a8c49aa2ba8" providerId="ADAL" clId="{05E410C1-10E9-4C73-856E-1B34ACC1BD7E}"/>
    <pc:docChg chg="custSel addSld delSld modSld">
      <pc:chgData name="BERARDINA DE CAROLIS" userId="ac854173-c9a2-40c5-bf73-6a8c49aa2ba8" providerId="ADAL" clId="{05E410C1-10E9-4C73-856E-1B34ACC1BD7E}" dt="2022-10-27T10:34:32.708" v="227" actId="20577"/>
      <pc:docMkLst>
        <pc:docMk/>
      </pc:docMkLst>
      <pc:sldChg chg="modSp mod">
        <pc:chgData name="BERARDINA DE CAROLIS" userId="ac854173-c9a2-40c5-bf73-6a8c49aa2ba8" providerId="ADAL" clId="{05E410C1-10E9-4C73-856E-1B34ACC1BD7E}" dt="2022-10-20T13:36:22.352" v="16" actId="20577"/>
        <pc:sldMkLst>
          <pc:docMk/>
          <pc:sldMk cId="226857691" sldId="256"/>
        </pc:sldMkLst>
        <pc:spChg chg="mod">
          <ac:chgData name="BERARDINA DE CAROLIS" userId="ac854173-c9a2-40c5-bf73-6a8c49aa2ba8" providerId="ADAL" clId="{05E410C1-10E9-4C73-856E-1B34ACC1BD7E}" dt="2022-10-20T13:36:22.352" v="16" actId="20577"/>
          <ac:spMkLst>
            <pc:docMk/>
            <pc:sldMk cId="226857691" sldId="256"/>
            <ac:spMk id="2" creationId="{F02F02B0-96E2-486B-AF19-00C1C285250C}"/>
          </ac:spMkLst>
        </pc:spChg>
      </pc:sldChg>
      <pc:sldChg chg="del">
        <pc:chgData name="BERARDINA DE CAROLIS" userId="ac854173-c9a2-40c5-bf73-6a8c49aa2ba8" providerId="ADAL" clId="{05E410C1-10E9-4C73-856E-1B34ACC1BD7E}" dt="2022-10-20T13:36:30.716" v="17" actId="47"/>
        <pc:sldMkLst>
          <pc:docMk/>
          <pc:sldMk cId="3071932983" sldId="487"/>
        </pc:sldMkLst>
      </pc:sldChg>
      <pc:sldChg chg="del">
        <pc:chgData name="BERARDINA DE CAROLIS" userId="ac854173-c9a2-40c5-bf73-6a8c49aa2ba8" providerId="ADAL" clId="{05E410C1-10E9-4C73-856E-1B34ACC1BD7E}" dt="2022-10-20T13:36:31.416" v="18" actId="47"/>
        <pc:sldMkLst>
          <pc:docMk/>
          <pc:sldMk cId="3485210296" sldId="488"/>
        </pc:sldMkLst>
      </pc:sldChg>
      <pc:sldChg chg="del">
        <pc:chgData name="BERARDINA DE CAROLIS" userId="ac854173-c9a2-40c5-bf73-6a8c49aa2ba8" providerId="ADAL" clId="{05E410C1-10E9-4C73-856E-1B34ACC1BD7E}" dt="2022-10-20T13:36:32.090" v="19" actId="47"/>
        <pc:sldMkLst>
          <pc:docMk/>
          <pc:sldMk cId="722240586" sldId="524"/>
        </pc:sldMkLst>
      </pc:sldChg>
      <pc:sldChg chg="modSp new mod">
        <pc:chgData name="BERARDINA DE CAROLIS" userId="ac854173-c9a2-40c5-bf73-6a8c49aa2ba8" providerId="ADAL" clId="{05E410C1-10E9-4C73-856E-1B34ACC1BD7E}" dt="2022-10-27T10:34:32.708" v="227" actId="20577"/>
        <pc:sldMkLst>
          <pc:docMk/>
          <pc:sldMk cId="2036792518" sldId="524"/>
        </pc:sldMkLst>
        <pc:spChg chg="mod">
          <ac:chgData name="BERARDINA DE CAROLIS" userId="ac854173-c9a2-40c5-bf73-6a8c49aa2ba8" providerId="ADAL" clId="{05E410C1-10E9-4C73-856E-1B34ACC1BD7E}" dt="2022-10-27T10:30:22.761" v="42" actId="20577"/>
          <ac:spMkLst>
            <pc:docMk/>
            <pc:sldMk cId="2036792518" sldId="524"/>
            <ac:spMk id="2" creationId="{4185E1DD-A5B0-07F9-EA28-2A0FD09D9110}"/>
          </ac:spMkLst>
        </pc:spChg>
        <pc:spChg chg="mod">
          <ac:chgData name="BERARDINA DE CAROLIS" userId="ac854173-c9a2-40c5-bf73-6a8c49aa2ba8" providerId="ADAL" clId="{05E410C1-10E9-4C73-856E-1B34ACC1BD7E}" dt="2022-10-27T10:34:32.708" v="227" actId="20577"/>
          <ac:spMkLst>
            <pc:docMk/>
            <pc:sldMk cId="2036792518" sldId="524"/>
            <ac:spMk id="3" creationId="{D41C77BC-25FB-A712-E80A-16F468D4DB29}"/>
          </ac:spMkLst>
        </pc:spChg>
      </pc:sldChg>
      <pc:sldChg chg="del">
        <pc:chgData name="BERARDINA DE CAROLIS" userId="ac854173-c9a2-40c5-bf73-6a8c49aa2ba8" providerId="ADAL" clId="{05E410C1-10E9-4C73-856E-1B34ACC1BD7E}" dt="2022-10-20T13:36:32.973" v="20" actId="47"/>
        <pc:sldMkLst>
          <pc:docMk/>
          <pc:sldMk cId="2252926131" sldId="525"/>
        </pc:sldMkLst>
      </pc:sldChg>
    </pc:docChg>
  </pc:docChgLst>
</pc:chgInfo>
</file>

<file path=ppt/media/image1.gif>
</file>

<file path=ppt/media/image10.png>
</file>

<file path=ppt/media/image11.png>
</file>

<file path=ppt/media/image12.jpeg>
</file>

<file path=ppt/media/image13.jpeg>
</file>

<file path=ppt/media/image14.png>
</file>

<file path=ppt/media/image15.jpeg>
</file>

<file path=ppt/media/image16.jpeg>
</file>

<file path=ppt/media/image17.png>
</file>

<file path=ppt/media/image18.jpeg>
</file>

<file path=ppt/media/image19.jpeg>
</file>

<file path=ppt/media/image2.png>
</file>

<file path=ppt/media/image3.png>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F95F07-8FB9-4DCC-AEAA-9A467A6DADD9}" type="datetimeFigureOut">
              <a:rPr lang="it-IT" smtClean="0"/>
              <a:t>27/10/2022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FF43CD-F7F2-4BB9-ADFB-77DFD4B74BD7}" type="slidenum">
              <a:rPr lang="it-IT" smtClean="0"/>
              <a:t>‹N›</a:t>
            </a:fld>
            <a:endParaRPr lang="it-IT"/>
          </a:p>
        </p:txBody>
      </p:sp>
    </p:spTree>
    <p:extLst>
      <p:ext uri="{BB962C8B-B14F-4D97-AF65-F5344CB8AC3E}">
        <p14:creationId xmlns:p14="http://schemas.microsoft.com/office/powerpoint/2010/main" val="31587482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83D1FECA-1F11-4217-A0EF-71CAE561773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3A265629-CA5A-4776-96C0-C82FCCD9B767}" type="slidenum">
              <a:rPr lang="it-IT" altLang="it-IT" sz="1200"/>
              <a:pPr eaLnBrk="1" hangingPunct="1"/>
              <a:t>8</a:t>
            </a:fld>
            <a:endParaRPr lang="it-IT" altLang="it-IT" sz="1200"/>
          </a:p>
        </p:txBody>
      </p:sp>
      <p:sp>
        <p:nvSpPr>
          <p:cNvPr id="23554" name="Rectangle 2">
            <a:extLst>
              <a:ext uri="{FF2B5EF4-FFF2-40B4-BE49-F238E27FC236}">
                <a16:creationId xmlns:a16="http://schemas.microsoft.com/office/drawing/2014/main" id="{EAB057B6-72A1-4C21-855D-27E942F11900}"/>
              </a:ext>
            </a:extLst>
          </p:cNvPr>
          <p:cNvSpPr>
            <a:spLocks noGrp="1" noRot="1" noChangeAspect="1" noChangeArrowheads="1"/>
          </p:cNvSpPr>
          <p:nvPr>
            <p:ph type="sldImg"/>
          </p:nvPr>
        </p:nvSpPr>
        <p:spPr>
          <a:solidFill>
            <a:srgbClr val="FFFFFF"/>
          </a:solidFill>
          <a:ln/>
        </p:spPr>
      </p:sp>
      <p:sp>
        <p:nvSpPr>
          <p:cNvPr id="23555" name="Rectangle 3">
            <a:extLst>
              <a:ext uri="{FF2B5EF4-FFF2-40B4-BE49-F238E27FC236}">
                <a16:creationId xmlns:a16="http://schemas.microsoft.com/office/drawing/2014/main" id="{8D072BB9-253D-4712-B8A0-41C653FBD43A}"/>
              </a:ext>
            </a:extLst>
          </p:cNvPr>
          <p:cNvSpPr>
            <a:spLocks noGrp="1" noChangeArrowheads="1"/>
          </p:cNvSpPr>
          <p:nvPr>
            <p:ph type="body" idx="1"/>
          </p:nvPr>
        </p:nvSpPr>
        <p:spPr>
          <a:xfrm>
            <a:off x="914400" y="4343400"/>
            <a:ext cx="5029200" cy="4114800"/>
          </a:xfrm>
          <a:solidFill>
            <a:srgbClr val="FFFFFF"/>
          </a:solidFill>
          <a:ln>
            <a:solidFill>
              <a:srgbClr val="000000"/>
            </a:solidFill>
          </a:ln>
        </p:spPr>
        <p:txBody>
          <a:bodyPr/>
          <a:lstStyle/>
          <a:p>
            <a:pPr eaLnBrk="1" hangingPunct="1"/>
            <a:endParaRPr lang="en-GB" altLang="it-IT" dirty="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070F2C2-6DBA-492D-9CF6-AB72C2AF9971}"/>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4B773D6E-1D5E-40C7-92CD-0B63C67086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434AEF3-68C6-4D0E-B896-2A315296C38F}"/>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0C0EC288-AF72-4CC3-814E-9608246726F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66AEFC1-BDDB-4C8C-A4EF-7B5EDAAFE2F8}"/>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2583680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7BC0055-6039-4047-BD6B-2135D1300FCA}"/>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2580EFB9-EDFD-4C6A-8E16-0F63F13A9618}"/>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7B0CECA-CFB4-400D-B4EB-21EF50E41D17}"/>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8A61AA6F-8EB7-4104-8916-CBA976F76D6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B9BCF5F-445D-4010-BDF4-A92C0C52525C}"/>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2599949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16CD5538-31B6-4762-AAAC-675A247786A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35C2BD57-501C-432C-8394-C2743C46C8DF}"/>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95CA5E0-EA25-4DD0-968F-B5C034882E0B}"/>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F3D682A3-DEFD-4324-8851-BF02EAEEDD1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73CCB62-6274-4F6B-8A50-D6C011F82A0E}"/>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15483686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cSld name="Titolo, ClipArt e testo">
    <p:spTree>
      <p:nvGrpSpPr>
        <p:cNvPr id="1" name=""/>
        <p:cNvGrpSpPr/>
        <p:nvPr/>
      </p:nvGrpSpPr>
      <p:grpSpPr>
        <a:xfrm>
          <a:off x="0" y="0"/>
          <a:ext cx="0" cy="0"/>
          <a:chOff x="0" y="0"/>
          <a:chExt cx="0" cy="0"/>
        </a:xfrm>
      </p:grpSpPr>
      <p:sp>
        <p:nvSpPr>
          <p:cNvPr id="2" name="Titolo 1"/>
          <p:cNvSpPr>
            <a:spLocks noGrp="1"/>
          </p:cNvSpPr>
          <p:nvPr>
            <p:ph type="title"/>
          </p:nvPr>
        </p:nvSpPr>
        <p:spPr>
          <a:xfrm>
            <a:off x="609600" y="274638"/>
            <a:ext cx="10972800" cy="1143000"/>
          </a:xfrm>
        </p:spPr>
        <p:txBody>
          <a:bodyPr/>
          <a:lstStyle/>
          <a:p>
            <a:r>
              <a:rPr lang="it-IT"/>
              <a:t>Fare clic per modificare stile</a:t>
            </a:r>
          </a:p>
        </p:txBody>
      </p:sp>
      <p:sp>
        <p:nvSpPr>
          <p:cNvPr id="3" name="Segnaposto ClipArt 2"/>
          <p:cNvSpPr>
            <a:spLocks noGrp="1"/>
          </p:cNvSpPr>
          <p:nvPr>
            <p:ph type="clipArt" sz="half" idx="1"/>
          </p:nvPr>
        </p:nvSpPr>
        <p:spPr>
          <a:xfrm>
            <a:off x="609600" y="1600201"/>
            <a:ext cx="5384800" cy="4525963"/>
          </a:xfrm>
        </p:spPr>
        <p:txBody>
          <a:bodyPr/>
          <a:lstStyle/>
          <a:p>
            <a:pPr lvl="0"/>
            <a:endParaRPr lang="it-IT" noProof="0"/>
          </a:p>
        </p:txBody>
      </p:sp>
      <p:sp>
        <p:nvSpPr>
          <p:cNvPr id="4" name="Segnaposto testo 3"/>
          <p:cNvSpPr>
            <a:spLocks noGrp="1"/>
          </p:cNvSpPr>
          <p:nvPr>
            <p:ph type="body" sz="half" idx="2"/>
          </p:nvPr>
        </p:nvSpPr>
        <p:spPr>
          <a:xfrm>
            <a:off x="6197600" y="1600201"/>
            <a:ext cx="5384800" cy="452596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Rectangle 4">
            <a:extLst>
              <a:ext uri="{FF2B5EF4-FFF2-40B4-BE49-F238E27FC236}">
                <a16:creationId xmlns:a16="http://schemas.microsoft.com/office/drawing/2014/main" id="{98C34AD9-9E73-49FE-8229-B33A3469C47B}"/>
              </a:ext>
            </a:extLst>
          </p:cNvPr>
          <p:cNvSpPr>
            <a:spLocks noGrp="1" noChangeArrowheads="1"/>
          </p:cNvSpPr>
          <p:nvPr>
            <p:ph type="dt" sz="half" idx="10"/>
          </p:nvPr>
        </p:nvSpPr>
        <p:spPr>
          <a:ln/>
        </p:spPr>
        <p:txBody>
          <a:bodyPr/>
          <a:lstStyle>
            <a:lvl1pPr>
              <a:defRPr/>
            </a:lvl1pPr>
          </a:lstStyle>
          <a:p>
            <a:pPr>
              <a:defRPr/>
            </a:pPr>
            <a:endParaRPr lang="it-IT"/>
          </a:p>
        </p:txBody>
      </p:sp>
      <p:sp>
        <p:nvSpPr>
          <p:cNvPr id="6" name="Rectangle 5">
            <a:extLst>
              <a:ext uri="{FF2B5EF4-FFF2-40B4-BE49-F238E27FC236}">
                <a16:creationId xmlns:a16="http://schemas.microsoft.com/office/drawing/2014/main" id="{206BB824-EE45-4B34-A49F-FA5676CFDC45}"/>
              </a:ext>
            </a:extLst>
          </p:cNvPr>
          <p:cNvSpPr>
            <a:spLocks noGrp="1" noChangeArrowheads="1"/>
          </p:cNvSpPr>
          <p:nvPr>
            <p:ph type="ftr" sz="quarter" idx="11"/>
          </p:nvPr>
        </p:nvSpPr>
        <p:spPr>
          <a:ln/>
        </p:spPr>
        <p:txBody>
          <a:bodyPr/>
          <a:lstStyle>
            <a:lvl1pPr>
              <a:defRPr/>
            </a:lvl1pPr>
          </a:lstStyle>
          <a:p>
            <a:pPr>
              <a:defRPr/>
            </a:pPr>
            <a:endParaRPr lang="it-IT"/>
          </a:p>
        </p:txBody>
      </p:sp>
      <p:sp>
        <p:nvSpPr>
          <p:cNvPr id="7" name="Rectangle 6">
            <a:extLst>
              <a:ext uri="{FF2B5EF4-FFF2-40B4-BE49-F238E27FC236}">
                <a16:creationId xmlns:a16="http://schemas.microsoft.com/office/drawing/2014/main" id="{CBD2288D-E2CF-410C-837D-5BEA2ED4A44B}"/>
              </a:ext>
            </a:extLst>
          </p:cNvPr>
          <p:cNvSpPr>
            <a:spLocks noGrp="1" noChangeArrowheads="1"/>
          </p:cNvSpPr>
          <p:nvPr>
            <p:ph type="sldNum" sz="quarter" idx="12"/>
          </p:nvPr>
        </p:nvSpPr>
        <p:spPr>
          <a:ln/>
        </p:spPr>
        <p:txBody>
          <a:bodyPr/>
          <a:lstStyle>
            <a:lvl1pPr>
              <a:defRPr/>
            </a:lvl1pPr>
          </a:lstStyle>
          <a:p>
            <a:fld id="{286F21BB-FF57-4D3B-895B-623DB4FEB554}" type="slidenum">
              <a:rPr lang="it-IT" altLang="it-IT"/>
              <a:pPr/>
              <a:t>‹N›</a:t>
            </a:fld>
            <a:endParaRPr lang="it-IT" altLang="it-IT"/>
          </a:p>
        </p:txBody>
      </p:sp>
    </p:spTree>
    <p:extLst>
      <p:ext uri="{BB962C8B-B14F-4D97-AF65-F5344CB8AC3E}">
        <p14:creationId xmlns:p14="http://schemas.microsoft.com/office/powerpoint/2010/main" val="1836200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2170225-9EE0-427C-A1F5-1EFDD2CE94E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6823659-4802-498F-B348-635CF121FCE2}"/>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CEAFDCD-BE2D-405D-856D-A703BB3BA218}"/>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4CAE2444-5B16-44D7-A1F9-BA1E79C0498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EA97B6E-9672-4EC7-9185-FC088669742F}"/>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4035715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C20184-469C-4CCE-B71B-E30F85FFC7B8}"/>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FB0723E5-2899-4C53-8C09-56977A60EF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2849D3F5-5857-4704-91CC-AE7273394508}"/>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E19C22C6-C089-4A5F-A957-3E0CDBF7D6D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FCADD63-4A92-4503-85A3-E0EB4023A85D}"/>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426037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642DBF3-F037-409D-B9D1-5976D4B09E7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530F520-2CF9-4F1C-8E99-1F8FD49DE7A0}"/>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50C34A64-A875-4360-A3E4-DEF59D0549E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F1BE4C37-8A8B-408E-BAD4-14F8008FE312}"/>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6" name="Segnaposto piè di pagina 5">
            <a:extLst>
              <a:ext uri="{FF2B5EF4-FFF2-40B4-BE49-F238E27FC236}">
                <a16:creationId xmlns:a16="http://schemas.microsoft.com/office/drawing/2014/main" id="{81A8C5B5-2B86-44CF-A637-002D34B29F6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EB9FC620-36EE-4356-8D88-F6E1474107D9}"/>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858521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E2D160-663A-4E5C-AA03-667B82EA917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3EB3FF8-C3FE-4AF3-9F32-BBC7F3B4C0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628CC04F-6CC7-47CE-8A28-543B3A1489C5}"/>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B74C0D47-40D4-422B-94B1-295C3FFC41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6728B8B-EF9B-49CB-B3D7-0F7A1AF0C0CD}"/>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6DD63881-6B61-4518-B0F2-28DFE4F038F1}"/>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8" name="Segnaposto piè di pagina 7">
            <a:extLst>
              <a:ext uri="{FF2B5EF4-FFF2-40B4-BE49-F238E27FC236}">
                <a16:creationId xmlns:a16="http://schemas.microsoft.com/office/drawing/2014/main" id="{820EB8E9-1925-420D-91C0-BF27D067CA5A}"/>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1BF1AED3-7682-46D9-9B79-6631C47087CD}"/>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3448281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116F5B-0A31-4D90-9F39-32DCAF17E2DE}"/>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4ED045C-F8B4-4F90-9F7C-A17D9A2E1F9F}"/>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4" name="Segnaposto piè di pagina 3">
            <a:extLst>
              <a:ext uri="{FF2B5EF4-FFF2-40B4-BE49-F238E27FC236}">
                <a16:creationId xmlns:a16="http://schemas.microsoft.com/office/drawing/2014/main" id="{5BB55A2A-35F9-409B-AB80-F7C6371748A1}"/>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91028F3F-7F77-427A-83DD-30B295DDE713}"/>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3660448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E91065DD-1F6D-47FE-8F3A-57F1C1C5E9B1}"/>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3" name="Segnaposto piè di pagina 2">
            <a:extLst>
              <a:ext uri="{FF2B5EF4-FFF2-40B4-BE49-F238E27FC236}">
                <a16:creationId xmlns:a16="http://schemas.microsoft.com/office/drawing/2014/main" id="{976AEC31-D09C-425C-A57A-08AED42CF4CA}"/>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ECA1F4FB-2180-44EC-8FCC-9BFD6EE1DF40}"/>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3419486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686173-4FDC-4A57-B749-4FFE4E065A4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C109B07-9DFA-45AE-8668-8657706D4F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75B309BF-B645-436D-8CEA-EDB56E9CE1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630441D-5D98-46F2-BBC3-743661405EE0}"/>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6" name="Segnaposto piè di pagina 5">
            <a:extLst>
              <a:ext uri="{FF2B5EF4-FFF2-40B4-BE49-F238E27FC236}">
                <a16:creationId xmlns:a16="http://schemas.microsoft.com/office/drawing/2014/main" id="{F466AB72-925C-4D88-9D63-C6C966C299B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1BBE9DA-B47C-42CC-8727-0CAEA35E5FE0}"/>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3621247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65B416-C08D-4C1C-AD18-297A2AA94086}"/>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E2F37121-7F7F-45D1-A96C-4838EE0FF0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9EAE75E3-4CAD-41E7-BE7D-3D59D2011A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A61BBC6-6F9A-4C23-927C-803A2DB8CFDA}"/>
              </a:ext>
            </a:extLst>
          </p:cNvPr>
          <p:cNvSpPr>
            <a:spLocks noGrp="1"/>
          </p:cNvSpPr>
          <p:nvPr>
            <p:ph type="dt" sz="half" idx="10"/>
          </p:nvPr>
        </p:nvSpPr>
        <p:spPr/>
        <p:txBody>
          <a:bodyPr/>
          <a:lstStyle/>
          <a:p>
            <a:fld id="{A4068788-4372-4F26-A42C-6BF9EFFFEBA7}" type="datetimeFigureOut">
              <a:rPr lang="it-IT" smtClean="0"/>
              <a:t>27/10/2022</a:t>
            </a:fld>
            <a:endParaRPr lang="it-IT"/>
          </a:p>
        </p:txBody>
      </p:sp>
      <p:sp>
        <p:nvSpPr>
          <p:cNvPr id="6" name="Segnaposto piè di pagina 5">
            <a:extLst>
              <a:ext uri="{FF2B5EF4-FFF2-40B4-BE49-F238E27FC236}">
                <a16:creationId xmlns:a16="http://schemas.microsoft.com/office/drawing/2014/main" id="{72DAA474-AA07-4C9B-BE2A-E6A8037B5EB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232F328-E434-4071-9B57-C84DAB4D5048}"/>
              </a:ext>
            </a:extLst>
          </p:cNvPr>
          <p:cNvSpPr>
            <a:spLocks noGrp="1"/>
          </p:cNvSpPr>
          <p:nvPr>
            <p:ph type="sldNum" sz="quarter" idx="12"/>
          </p:nvPr>
        </p:nvSpPr>
        <p:spPr/>
        <p:txBody>
          <a:bodyPr/>
          <a:lstStyle/>
          <a:p>
            <a:fld id="{FC959ED7-491E-474E-9262-DC26A14FEA1A}" type="slidenum">
              <a:rPr lang="it-IT" smtClean="0"/>
              <a:t>‹N›</a:t>
            </a:fld>
            <a:endParaRPr lang="it-IT"/>
          </a:p>
        </p:txBody>
      </p:sp>
    </p:spTree>
    <p:extLst>
      <p:ext uri="{BB962C8B-B14F-4D97-AF65-F5344CB8AC3E}">
        <p14:creationId xmlns:p14="http://schemas.microsoft.com/office/powerpoint/2010/main" val="3723638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AF4F193B-AED7-4558-8526-873FCE93FC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E89B3CB9-C468-4854-91DF-3148E0345F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262891D-8F36-4A92-96F3-F359D18937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068788-4372-4F26-A42C-6BF9EFFFEBA7}" type="datetimeFigureOut">
              <a:rPr lang="it-IT" smtClean="0"/>
              <a:t>27/10/2022</a:t>
            </a:fld>
            <a:endParaRPr lang="it-IT"/>
          </a:p>
        </p:txBody>
      </p:sp>
      <p:sp>
        <p:nvSpPr>
          <p:cNvPr id="5" name="Segnaposto piè di pagina 4">
            <a:extLst>
              <a:ext uri="{FF2B5EF4-FFF2-40B4-BE49-F238E27FC236}">
                <a16:creationId xmlns:a16="http://schemas.microsoft.com/office/drawing/2014/main" id="{9BCFBBD2-7124-42F8-AA64-881D8CC206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4DE5372A-665A-4FBE-9496-BAC75EB1B4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959ED7-491E-474E-9262-DC26A14FEA1A}" type="slidenum">
              <a:rPr lang="it-IT" smtClean="0"/>
              <a:t>‹N›</a:t>
            </a:fld>
            <a:endParaRPr lang="it-IT"/>
          </a:p>
        </p:txBody>
      </p:sp>
    </p:spTree>
    <p:extLst>
      <p:ext uri="{BB962C8B-B14F-4D97-AF65-F5344CB8AC3E}">
        <p14:creationId xmlns:p14="http://schemas.microsoft.com/office/powerpoint/2010/main" val="1631607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interaction-design.org/literature/topics/empathy" TargetMode="External"/><Relationship Id="rId2" Type="http://schemas.openxmlformats.org/officeDocument/2006/relationships/hyperlink" Target="https://www.interaction-design.org/literature/topics/affinity-diagrams"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19.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2F02B0-96E2-486B-AF19-00C1C285250C}"/>
              </a:ext>
            </a:extLst>
          </p:cNvPr>
          <p:cNvSpPr>
            <a:spLocks noGrp="1"/>
          </p:cNvSpPr>
          <p:nvPr>
            <p:ph type="ctrTitle"/>
          </p:nvPr>
        </p:nvSpPr>
        <p:spPr/>
        <p:txBody>
          <a:bodyPr/>
          <a:lstStyle/>
          <a:p>
            <a:r>
              <a:rPr lang="it-IT" dirty="0"/>
              <a:t>Analisi Utenza Potenziale</a:t>
            </a:r>
          </a:p>
        </p:txBody>
      </p:sp>
      <p:sp>
        <p:nvSpPr>
          <p:cNvPr id="3" name="Sottotitolo 2">
            <a:extLst>
              <a:ext uri="{FF2B5EF4-FFF2-40B4-BE49-F238E27FC236}">
                <a16:creationId xmlns:a16="http://schemas.microsoft.com/office/drawing/2014/main" id="{3C84E674-EACD-4927-8CC4-8F634754B743}"/>
              </a:ext>
            </a:extLst>
          </p:cNvPr>
          <p:cNvSpPr>
            <a:spLocks noGrp="1"/>
          </p:cNvSpPr>
          <p:nvPr>
            <p:ph type="subTitle" idx="1"/>
          </p:nvPr>
        </p:nvSpPr>
        <p:spPr/>
        <p:txBody>
          <a:bodyPr vert="horz" lIns="91440" tIns="45720" rIns="91440" bIns="45720" rtlCol="0" anchor="t">
            <a:normAutofit/>
          </a:bodyPr>
          <a:lstStyle/>
          <a:p>
            <a:r>
              <a:rPr lang="it-IT" dirty="0"/>
              <a:t>B. De Carolis</a:t>
            </a:r>
          </a:p>
        </p:txBody>
      </p:sp>
    </p:spTree>
    <p:extLst>
      <p:ext uri="{BB962C8B-B14F-4D97-AF65-F5344CB8AC3E}">
        <p14:creationId xmlns:p14="http://schemas.microsoft.com/office/powerpoint/2010/main" val="226857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065320" y="1484785"/>
            <a:ext cx="10120544" cy="4680519"/>
          </a:xfrm>
        </p:spPr>
        <p:txBody>
          <a:bodyPr>
            <a:normAutofit fontScale="92500" lnSpcReduction="10000"/>
          </a:bodyPr>
          <a:lstStyle/>
          <a:p>
            <a:r>
              <a:rPr lang="it-IT" dirty="0"/>
              <a:t>Gli intervistatori formulano le loro domande in colloqui individuali (faccia a faccia o telefonici) con ciascuno stakeholder, e raccolgono le risposte , annotando esigenze, suggerimenti, desideri e lamentele. </a:t>
            </a:r>
          </a:p>
          <a:p>
            <a:pPr marL="0" indent="0">
              <a:buNone/>
            </a:pPr>
            <a:endParaRPr lang="it-IT" dirty="0"/>
          </a:p>
          <a:p>
            <a:r>
              <a:rPr lang="it-IT" dirty="0"/>
              <a:t>Garantire agli intervistati che le loro opinioni verranno riportate solo in forma anonima. </a:t>
            </a:r>
          </a:p>
          <a:p>
            <a:pPr marL="0" indent="0">
              <a:buNone/>
            </a:pPr>
            <a:r>
              <a:rPr lang="it-IT" dirty="0"/>
              <a:t> </a:t>
            </a:r>
          </a:p>
          <a:p>
            <a:r>
              <a:rPr lang="it-IT" dirty="0"/>
              <a:t>La scelta di chi intervistare va fatta con cura: </a:t>
            </a:r>
          </a:p>
          <a:p>
            <a:pPr marL="400050" lvl="1" indent="0">
              <a:buNone/>
            </a:pPr>
            <a:r>
              <a:rPr lang="it-IT" dirty="0"/>
              <a:t> -  numero di interviste compatibile con le risorse e il tempo disponibili, ma senza tralasciare nessuna persona che possa avere qualcosa d’importante da dire sul prodotto in progettazione. </a:t>
            </a:r>
          </a:p>
          <a:p>
            <a:pPr marL="400050" lvl="1" indent="0">
              <a:buNone/>
            </a:pPr>
            <a:r>
              <a:rPr lang="it-IT" dirty="0"/>
              <a:t> - rappresentanti di ciascuna categoria utente individuata.  </a:t>
            </a:r>
          </a:p>
          <a:p>
            <a:pPr marL="0" indent="0">
              <a:buNone/>
            </a:pPr>
            <a:endParaRPr lang="it-IT" dirty="0"/>
          </a:p>
        </p:txBody>
      </p:sp>
    </p:spTree>
    <p:extLst>
      <p:ext uri="{BB962C8B-B14F-4D97-AF65-F5344CB8AC3E}">
        <p14:creationId xmlns:p14="http://schemas.microsoft.com/office/powerpoint/2010/main" val="416316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384917" y="1484785"/>
            <a:ext cx="9738803" cy="4680519"/>
          </a:xfrm>
        </p:spPr>
        <p:txBody>
          <a:bodyPr>
            <a:normAutofit/>
          </a:bodyPr>
          <a:lstStyle/>
          <a:p>
            <a:pPr marL="0" indent="0">
              <a:buNone/>
            </a:pPr>
            <a:r>
              <a:rPr lang="it-IT" sz="2400" dirty="0"/>
              <a:t>Le interviste non strutturate:  </a:t>
            </a:r>
          </a:p>
          <a:p>
            <a:pPr marL="400050" lvl="1" indent="0">
              <a:buNone/>
            </a:pPr>
            <a:r>
              <a:rPr lang="it-IT" sz="2000" dirty="0"/>
              <a:t>-  carattere esplorativo </a:t>
            </a:r>
          </a:p>
          <a:p>
            <a:pPr marL="400050" lvl="1" indent="0">
              <a:buNone/>
            </a:pPr>
            <a:r>
              <a:rPr lang="it-IT" sz="2000" dirty="0"/>
              <a:t>-  somigliano a conversazioni su argomenti d’interesse</a:t>
            </a:r>
          </a:p>
          <a:p>
            <a:pPr marL="400050" lvl="1" indent="0">
              <a:buNone/>
            </a:pPr>
            <a:r>
              <a:rPr lang="it-IT" sz="2000" dirty="0"/>
              <a:t>-  domande aperte, lasciando all’interlocutore la decisione se rispondere in modo breve o approfondito</a:t>
            </a:r>
          </a:p>
          <a:p>
            <a:pPr marL="0" indent="0">
              <a:buNone/>
            </a:pPr>
            <a:r>
              <a:rPr lang="it-IT" sz="2400" dirty="0"/>
              <a:t>-  Canovaccio preparato in anticipo, in modo da essere sicuri di non tralasciare alcun aspetto rilevante</a:t>
            </a:r>
          </a:p>
          <a:p>
            <a:pPr marL="0" indent="0">
              <a:buNone/>
            </a:pPr>
            <a:r>
              <a:rPr lang="it-IT" sz="2400" dirty="0"/>
              <a:t>-  Orientare il colloquio diversamente da quanto pianificato se </a:t>
            </a:r>
            <a:r>
              <a:rPr lang="it-IT" sz="2400" dirty="0" err="1"/>
              <a:t>e’</a:t>
            </a:r>
            <a:r>
              <a:rPr lang="it-IT" sz="2400" dirty="0"/>
              <a:t> necessario esplorare eventuali aspetti non previsti inizialmente che emergessero nella conversazione.</a:t>
            </a:r>
          </a:p>
        </p:txBody>
      </p:sp>
    </p:spTree>
    <p:extLst>
      <p:ext uri="{BB962C8B-B14F-4D97-AF65-F5344CB8AC3E}">
        <p14:creationId xmlns:p14="http://schemas.microsoft.com/office/powerpoint/2010/main" val="2164195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083075" y="1484785"/>
            <a:ext cx="10360241" cy="4680519"/>
          </a:xfrm>
        </p:spPr>
        <p:txBody>
          <a:bodyPr>
            <a:normAutofit/>
          </a:bodyPr>
          <a:lstStyle/>
          <a:p>
            <a:r>
              <a:rPr lang="it-IT" sz="2400" dirty="0"/>
              <a:t>Le interviste strutturate: </a:t>
            </a:r>
          </a:p>
          <a:p>
            <a:pPr lvl="1"/>
            <a:r>
              <a:rPr lang="it-IT" sz="2000" dirty="0"/>
              <a:t> insieme di domande predefinite, come avviene nei questionari </a:t>
            </a:r>
          </a:p>
          <a:p>
            <a:pPr lvl="1"/>
            <a:r>
              <a:rPr lang="it-IT" sz="2000" dirty="0"/>
              <a:t>realizzate da un intervistatore in colloqui individuali  </a:t>
            </a:r>
          </a:p>
          <a:p>
            <a:r>
              <a:rPr lang="it-IT" sz="2400" dirty="0"/>
              <a:t>Le interviste strutturate sono utili soprattutto quando gli obiettivi del colloquio siano stati bene identificati </a:t>
            </a:r>
          </a:p>
          <a:p>
            <a:r>
              <a:rPr lang="it-IT" sz="2400" dirty="0"/>
              <a:t>E’ possibile definire un insieme di domande molto specifiche, che richiedono risposte precise.</a:t>
            </a:r>
          </a:p>
          <a:p>
            <a:r>
              <a:rPr lang="it-IT" sz="2400" dirty="0"/>
              <a:t>Queste domande sono poste in forma identica a tutti gli intervistati; in questo modo , le risposte possono essere sottoposte ad analisi statistiche.</a:t>
            </a:r>
          </a:p>
          <a:p>
            <a:r>
              <a:rPr lang="it-IT" sz="2400" dirty="0"/>
              <a:t>Le interviste semi-strutturate contengono sia domande libere, con carattere esplorativo, sia domande specifiche. </a:t>
            </a:r>
          </a:p>
        </p:txBody>
      </p:sp>
    </p:spTree>
    <p:extLst>
      <p:ext uri="{BB962C8B-B14F-4D97-AF65-F5344CB8AC3E}">
        <p14:creationId xmlns:p14="http://schemas.microsoft.com/office/powerpoint/2010/main" val="34392629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198485" y="1484785"/>
            <a:ext cx="9290003" cy="4680519"/>
          </a:xfrm>
        </p:spPr>
        <p:txBody>
          <a:bodyPr>
            <a:normAutofit/>
          </a:bodyPr>
          <a:lstStyle/>
          <a:p>
            <a:r>
              <a:rPr lang="it-IT" sz="2400" dirty="0"/>
              <a:t>Preparazione dell’intervista </a:t>
            </a:r>
          </a:p>
          <a:p>
            <a:pPr marL="400050" lvl="1" indent="0">
              <a:buNone/>
            </a:pPr>
            <a:r>
              <a:rPr lang="it-IT" sz="2000" dirty="0"/>
              <a:t>Quali informazioni si vogliono reperire? </a:t>
            </a:r>
          </a:p>
          <a:p>
            <a:pPr marL="400050" lvl="1" indent="0">
              <a:buNone/>
            </a:pPr>
            <a:r>
              <a:rPr lang="it-IT" sz="2000" dirty="0"/>
              <a:t>Chi intervistare? </a:t>
            </a:r>
          </a:p>
          <a:p>
            <a:pPr marL="400050" lvl="1" indent="0">
              <a:buNone/>
            </a:pPr>
            <a:r>
              <a:rPr lang="it-IT" sz="2000" dirty="0"/>
              <a:t>Come strutturare l’intervista?</a:t>
            </a:r>
          </a:p>
          <a:p>
            <a:pPr marL="400050" lvl="1" indent="0">
              <a:buNone/>
            </a:pPr>
            <a:r>
              <a:rPr lang="it-IT" sz="2000" dirty="0"/>
              <a:t>Dove svolgere l’intervista?</a:t>
            </a:r>
          </a:p>
          <a:p>
            <a:pPr marL="400050" lvl="1" indent="0">
              <a:buNone/>
            </a:pPr>
            <a:r>
              <a:rPr lang="it-IT" sz="2000" dirty="0"/>
              <a:t>Come raccogliere e memorizzare i dati</a:t>
            </a:r>
          </a:p>
          <a:p>
            <a:pPr marL="400050" lvl="1" indent="0">
              <a:buNone/>
            </a:pPr>
            <a:r>
              <a:rPr lang="it-IT" sz="2000" dirty="0"/>
              <a:t>Come analizzare i dati? </a:t>
            </a:r>
          </a:p>
        </p:txBody>
      </p:sp>
    </p:spTree>
    <p:extLst>
      <p:ext uri="{BB962C8B-B14F-4D97-AF65-F5344CB8AC3E}">
        <p14:creationId xmlns:p14="http://schemas.microsoft.com/office/powerpoint/2010/main" val="2093554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703512" y="1484785"/>
            <a:ext cx="8784976" cy="4680519"/>
          </a:xfrm>
        </p:spPr>
        <p:txBody>
          <a:bodyPr>
            <a:normAutofit/>
          </a:bodyPr>
          <a:lstStyle/>
          <a:p>
            <a:r>
              <a:rPr lang="it-IT" sz="2400" b="1" dirty="0"/>
              <a:t>Quali informazioni si vogliono reperire?  </a:t>
            </a:r>
          </a:p>
          <a:p>
            <a:r>
              <a:rPr lang="it-IT" sz="2400" dirty="0"/>
              <a:t>Il tipo di informazioni da raccogliere è un fattore rilevante per determinare come strutturare l’intervista o come formulare le domande </a:t>
            </a:r>
          </a:p>
          <a:p>
            <a:pPr marL="0" indent="0">
              <a:buNone/>
            </a:pPr>
            <a:endParaRPr lang="it-IT" sz="2400" dirty="0"/>
          </a:p>
          <a:p>
            <a:r>
              <a:rPr lang="it-IT" sz="2400" b="1" dirty="0"/>
              <a:t>Identificare i bisogni degli utenti  </a:t>
            </a:r>
          </a:p>
          <a:p>
            <a:pPr lvl="1"/>
            <a:r>
              <a:rPr lang="it-IT" sz="2000" dirty="0"/>
              <a:t>capire quale obiettivo vogliono perseguire attraverso  l’applicazione che si vuole sviluppare </a:t>
            </a:r>
          </a:p>
          <a:p>
            <a:r>
              <a:rPr lang="it-IT" sz="2400" b="1" dirty="0"/>
              <a:t>Identificare il loro modello di comportamento </a:t>
            </a:r>
          </a:p>
          <a:p>
            <a:pPr lvl="1"/>
            <a:r>
              <a:rPr lang="it-IT" sz="2000" dirty="0"/>
              <a:t>capire quali azioni eseguono per realizzare i loro goal, quali sono le loro priorità  quali difficoltà incontrano </a:t>
            </a:r>
          </a:p>
        </p:txBody>
      </p:sp>
    </p:spTree>
    <p:extLst>
      <p:ext uri="{BB962C8B-B14F-4D97-AF65-F5344CB8AC3E}">
        <p14:creationId xmlns:p14="http://schemas.microsoft.com/office/powerpoint/2010/main" val="3441262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703512" y="1484785"/>
            <a:ext cx="8784976" cy="4680519"/>
          </a:xfrm>
        </p:spPr>
        <p:txBody>
          <a:bodyPr>
            <a:normAutofit fontScale="92500" lnSpcReduction="10000"/>
          </a:bodyPr>
          <a:lstStyle/>
          <a:p>
            <a:r>
              <a:rPr lang="it-IT" sz="2400" b="1" dirty="0"/>
              <a:t>Chi intervistare?  </a:t>
            </a:r>
          </a:p>
          <a:p>
            <a:r>
              <a:rPr lang="it-IT" sz="2400" dirty="0"/>
              <a:t>Utenti finali del prodotto, se lo scopo dell’intervista è determinare il profilo o il modello di comportamento dell’utente. All’interno della stessa categoria di utenza, persone diverse per ruolo, area geografica, età. </a:t>
            </a:r>
          </a:p>
          <a:p>
            <a:pPr marL="0" indent="0">
              <a:buNone/>
            </a:pPr>
            <a:r>
              <a:rPr lang="it-IT" sz="2400" dirty="0"/>
              <a:t> </a:t>
            </a:r>
          </a:p>
          <a:p>
            <a:r>
              <a:rPr lang="it-IT" sz="2400" b="1" dirty="0"/>
              <a:t>Interviste singole </a:t>
            </a:r>
          </a:p>
          <a:p>
            <a:pPr lvl="1"/>
            <a:r>
              <a:rPr lang="it-IT" sz="2000" dirty="0"/>
              <a:t>consentono di ottenere risposte più dettagliate</a:t>
            </a:r>
          </a:p>
          <a:p>
            <a:pPr lvl="1"/>
            <a:r>
              <a:rPr lang="it-IT" sz="2000" dirty="0"/>
              <a:t>consentono di percepire differenze ed analogie tra utenti della stessa categoria</a:t>
            </a:r>
          </a:p>
          <a:p>
            <a:pPr lvl="1"/>
            <a:r>
              <a:rPr lang="it-IT" sz="2000" dirty="0"/>
              <a:t>si protraggono più a lungo </a:t>
            </a:r>
          </a:p>
          <a:p>
            <a:pPr lvl="1"/>
            <a:endParaRPr lang="it-IT" sz="2000" dirty="0"/>
          </a:p>
          <a:p>
            <a:r>
              <a:rPr lang="it-IT" sz="2400" b="1" dirty="0"/>
              <a:t>Interviste di gruppo</a:t>
            </a:r>
          </a:p>
          <a:p>
            <a:pPr lvl="1"/>
            <a:r>
              <a:rPr lang="it-IT" sz="2000" dirty="0"/>
              <a:t>consentono dialoghi tra gli utenti</a:t>
            </a:r>
          </a:p>
          <a:p>
            <a:pPr lvl="1"/>
            <a:r>
              <a:rPr lang="it-IT" sz="2000" dirty="0"/>
              <a:t>consentono di parlare con più persone impiegando minor tempo </a:t>
            </a:r>
          </a:p>
          <a:p>
            <a:pPr lvl="1"/>
            <a:r>
              <a:rPr lang="it-IT" sz="2000" dirty="0"/>
              <a:t>sono meno prevedibili e quindi difficili da pianificare </a:t>
            </a:r>
            <a:endParaRPr lang="it-IT" sz="1600" dirty="0"/>
          </a:p>
        </p:txBody>
      </p:sp>
    </p:spTree>
    <p:extLst>
      <p:ext uri="{BB962C8B-B14F-4D97-AF65-F5344CB8AC3E}">
        <p14:creationId xmlns:p14="http://schemas.microsoft.com/office/powerpoint/2010/main" val="24691918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olo 1">
            <a:extLst>
              <a:ext uri="{FF2B5EF4-FFF2-40B4-BE49-F238E27FC236}">
                <a16:creationId xmlns:a16="http://schemas.microsoft.com/office/drawing/2014/main" id="{3DE7CE04-6E24-4FB2-96F2-31B104CAEC86}"/>
              </a:ext>
            </a:extLst>
          </p:cNvPr>
          <p:cNvSpPr>
            <a:spLocks noGrp="1"/>
          </p:cNvSpPr>
          <p:nvPr>
            <p:ph type="title"/>
          </p:nvPr>
        </p:nvSpPr>
        <p:spPr>
          <a:xfrm>
            <a:off x="1919536" y="0"/>
            <a:ext cx="8229600" cy="1143000"/>
          </a:xfrm>
        </p:spPr>
        <p:txBody>
          <a:bodyPr/>
          <a:lstStyle/>
          <a:p>
            <a:pPr eaLnBrk="1" hangingPunct="1"/>
            <a:r>
              <a:rPr lang="it-IT" altLang="it-IT" dirty="0"/>
              <a:t>Interviste</a:t>
            </a:r>
          </a:p>
        </p:txBody>
      </p:sp>
      <p:sp>
        <p:nvSpPr>
          <p:cNvPr id="3" name="Segnaposto testo 2">
            <a:extLst>
              <a:ext uri="{FF2B5EF4-FFF2-40B4-BE49-F238E27FC236}">
                <a16:creationId xmlns:a16="http://schemas.microsoft.com/office/drawing/2014/main" id="{28A0BB25-6A1B-4A73-B8A8-B9811919B695}"/>
              </a:ext>
            </a:extLst>
          </p:cNvPr>
          <p:cNvSpPr>
            <a:spLocks noGrp="1"/>
          </p:cNvSpPr>
          <p:nvPr>
            <p:ph type="body" sz="half" idx="2"/>
          </p:nvPr>
        </p:nvSpPr>
        <p:spPr>
          <a:xfrm>
            <a:off x="1367161" y="1484785"/>
            <a:ext cx="9507985" cy="4680519"/>
          </a:xfrm>
        </p:spPr>
        <p:txBody>
          <a:bodyPr>
            <a:normAutofit fontScale="92500" lnSpcReduction="20000"/>
          </a:bodyPr>
          <a:lstStyle/>
          <a:p>
            <a:r>
              <a:rPr lang="it-IT" sz="2400" dirty="0"/>
              <a:t>Condurre bene un’intervista può non essere facile e richiede esperienza.  </a:t>
            </a:r>
          </a:p>
          <a:p>
            <a:r>
              <a:rPr lang="it-IT" sz="2400" dirty="0"/>
              <a:t>Evitare di influenzare l’intervistato, formulando le domande in modo che non contengano implicitamente già la risposta.  "Trova anche lei che..?" può essere sostituito con "Le piace…?”</a:t>
            </a:r>
          </a:p>
          <a:p>
            <a:r>
              <a:rPr lang="it-IT" sz="2400" dirty="0"/>
              <a:t>Concentrarsi sui problemi e non sulle soluzioni: si dovrà sempre ricordare che l’obiettivo è quello di identificare i requisiti, e non di effettuare scelte di progetto.  Non chiedere valutazioni sull’importanza di un aspetto dell'applicazione,  quanto cercare di capire quando tale aspetto </a:t>
            </a:r>
            <a:r>
              <a:rPr lang="it-IT" sz="2400" dirty="0" err="1"/>
              <a:t>é</a:t>
            </a:r>
            <a:r>
              <a:rPr lang="it-IT" sz="2400" dirty="0"/>
              <a:t> importante e perché </a:t>
            </a:r>
          </a:p>
          <a:p>
            <a:r>
              <a:rPr lang="it-IT" sz="2400" dirty="0"/>
              <a:t>Evitare di usare termini tecnici, cercando di parlare nel linguaggio dell’intervistato. In molti casi ci si accorgerà ben presto che è necessario chiarire bene il significato di alcuni termini, che possono essere usati dagli intervistati con accezioni particolari. Può essere conveniente approfittare delle interviste per definire un sintetico glossario. Questo glossario, allegato ai requisiti, permette di stabilire una base di conoscenza comune fra gli stakeholder del prodotto e il gruppo d i progetto. </a:t>
            </a:r>
            <a:endParaRPr lang="it-IT" sz="1600" dirty="0"/>
          </a:p>
        </p:txBody>
      </p:sp>
    </p:spTree>
    <p:extLst>
      <p:ext uri="{BB962C8B-B14F-4D97-AF65-F5344CB8AC3E}">
        <p14:creationId xmlns:p14="http://schemas.microsoft.com/office/powerpoint/2010/main" val="3473331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C1635F-D5B7-46B1-A60C-639109EB9A6D}"/>
              </a:ext>
            </a:extLst>
          </p:cNvPr>
          <p:cNvSpPr>
            <a:spLocks noGrp="1"/>
          </p:cNvSpPr>
          <p:nvPr>
            <p:ph type="title"/>
          </p:nvPr>
        </p:nvSpPr>
        <p:spPr>
          <a:xfrm>
            <a:off x="1981200" y="58881"/>
            <a:ext cx="8229600" cy="1143000"/>
          </a:xfrm>
        </p:spPr>
        <p:txBody>
          <a:bodyPr/>
          <a:lstStyle/>
          <a:p>
            <a:r>
              <a:rPr lang="it-IT" dirty="0"/>
              <a:t>Interviste</a:t>
            </a:r>
          </a:p>
        </p:txBody>
      </p:sp>
      <p:sp>
        <p:nvSpPr>
          <p:cNvPr id="4" name="Segnaposto testo 3">
            <a:extLst>
              <a:ext uri="{FF2B5EF4-FFF2-40B4-BE49-F238E27FC236}">
                <a16:creationId xmlns:a16="http://schemas.microsoft.com/office/drawing/2014/main" id="{A882CE43-FF38-4361-83A2-82EE7C903860}"/>
              </a:ext>
            </a:extLst>
          </p:cNvPr>
          <p:cNvSpPr>
            <a:spLocks noGrp="1"/>
          </p:cNvSpPr>
          <p:nvPr>
            <p:ph type="body" sz="half" idx="2"/>
          </p:nvPr>
        </p:nvSpPr>
        <p:spPr>
          <a:xfrm>
            <a:off x="1775520" y="1412777"/>
            <a:ext cx="8568952" cy="4525963"/>
          </a:xfrm>
        </p:spPr>
        <p:txBody>
          <a:bodyPr>
            <a:normAutofit lnSpcReduction="10000"/>
          </a:bodyPr>
          <a:lstStyle/>
          <a:p>
            <a:r>
              <a:rPr lang="it-IT" b="1" dirty="0"/>
              <a:t>Raccolta dei dati </a:t>
            </a:r>
          </a:p>
          <a:p>
            <a:r>
              <a:rPr lang="it-IT" dirty="0"/>
              <a:t>Video riproduce l’intervista in tutta la sua interezza, compreso l’aspetto fisico è costosa e poco efficiente (in termini di tempo) da consultare nella fase di analisi dei dati </a:t>
            </a:r>
          </a:p>
          <a:p>
            <a:r>
              <a:rPr lang="it-IT" dirty="0"/>
              <a:t>Audio meno costoso della registrazione video minor numero di informazioni poco agevole da consultare in fase di analisi dei dati </a:t>
            </a:r>
          </a:p>
          <a:p>
            <a:r>
              <a:rPr lang="it-IT" dirty="0"/>
              <a:t>Questionario cartaceo (da affiancare alla registrazione audio o video) più facile da consultare in fase di analisi dei dati e a posteriori </a:t>
            </a:r>
          </a:p>
        </p:txBody>
      </p:sp>
    </p:spTree>
    <p:extLst>
      <p:ext uri="{BB962C8B-B14F-4D97-AF65-F5344CB8AC3E}">
        <p14:creationId xmlns:p14="http://schemas.microsoft.com/office/powerpoint/2010/main" val="16684338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C1635F-D5B7-46B1-A60C-639109EB9A6D}"/>
              </a:ext>
            </a:extLst>
          </p:cNvPr>
          <p:cNvSpPr>
            <a:spLocks noGrp="1"/>
          </p:cNvSpPr>
          <p:nvPr>
            <p:ph type="title"/>
          </p:nvPr>
        </p:nvSpPr>
        <p:spPr>
          <a:xfrm>
            <a:off x="1981200" y="58881"/>
            <a:ext cx="8229600" cy="1143000"/>
          </a:xfrm>
        </p:spPr>
        <p:txBody>
          <a:bodyPr/>
          <a:lstStyle/>
          <a:p>
            <a:r>
              <a:rPr lang="it-IT" dirty="0"/>
              <a:t>Interviste</a:t>
            </a:r>
          </a:p>
        </p:txBody>
      </p:sp>
      <p:sp>
        <p:nvSpPr>
          <p:cNvPr id="5" name="Segnaposto testo 4">
            <a:extLst>
              <a:ext uri="{FF2B5EF4-FFF2-40B4-BE49-F238E27FC236}">
                <a16:creationId xmlns:a16="http://schemas.microsoft.com/office/drawing/2014/main" id="{EF0AE0A3-8FA8-4948-97D5-E529497FBA7E}"/>
              </a:ext>
            </a:extLst>
          </p:cNvPr>
          <p:cNvSpPr>
            <a:spLocks noGrp="1"/>
          </p:cNvSpPr>
          <p:nvPr>
            <p:ph type="body" sz="half" idx="2"/>
          </p:nvPr>
        </p:nvSpPr>
        <p:spPr/>
        <p:txBody>
          <a:bodyPr/>
          <a:lstStyle/>
          <a:p>
            <a:endParaRPr lang="it-IT"/>
          </a:p>
        </p:txBody>
      </p:sp>
      <p:pic>
        <p:nvPicPr>
          <p:cNvPr id="6" name="Immagine 5">
            <a:extLst>
              <a:ext uri="{FF2B5EF4-FFF2-40B4-BE49-F238E27FC236}">
                <a16:creationId xmlns:a16="http://schemas.microsoft.com/office/drawing/2014/main" id="{9D4B10A8-615E-44A0-92AD-DB67E9CA0C8C}"/>
              </a:ext>
            </a:extLst>
          </p:cNvPr>
          <p:cNvPicPr>
            <a:picLocks noChangeAspect="1"/>
          </p:cNvPicPr>
          <p:nvPr/>
        </p:nvPicPr>
        <p:blipFill rotWithShape="1">
          <a:blip r:embed="rId2"/>
          <a:srcRect l="28671" t="26201" r="27163" b="19200"/>
          <a:stretch/>
        </p:blipFill>
        <p:spPr>
          <a:xfrm>
            <a:off x="1703512" y="1412776"/>
            <a:ext cx="6912768" cy="4806916"/>
          </a:xfrm>
          <a:prstGeom prst="rect">
            <a:avLst/>
          </a:prstGeom>
        </p:spPr>
      </p:pic>
    </p:spTree>
    <p:extLst>
      <p:ext uri="{BB962C8B-B14F-4D97-AF65-F5344CB8AC3E}">
        <p14:creationId xmlns:p14="http://schemas.microsoft.com/office/powerpoint/2010/main" val="1662505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C1635F-D5B7-46B1-A60C-639109EB9A6D}"/>
              </a:ext>
            </a:extLst>
          </p:cNvPr>
          <p:cNvSpPr>
            <a:spLocks noGrp="1"/>
          </p:cNvSpPr>
          <p:nvPr>
            <p:ph type="title"/>
          </p:nvPr>
        </p:nvSpPr>
        <p:spPr>
          <a:xfrm>
            <a:off x="825623" y="58881"/>
            <a:ext cx="9385177" cy="1143000"/>
          </a:xfrm>
        </p:spPr>
        <p:txBody>
          <a:bodyPr/>
          <a:lstStyle/>
          <a:p>
            <a:r>
              <a:rPr lang="it-IT" dirty="0"/>
              <a:t>Interviste</a:t>
            </a:r>
          </a:p>
        </p:txBody>
      </p:sp>
      <p:sp>
        <p:nvSpPr>
          <p:cNvPr id="3" name="Rettangolo 2">
            <a:extLst>
              <a:ext uri="{FF2B5EF4-FFF2-40B4-BE49-F238E27FC236}">
                <a16:creationId xmlns:a16="http://schemas.microsoft.com/office/drawing/2014/main" id="{C26BF5E7-2332-4BE1-B12F-1BBF88DDD2B2}"/>
              </a:ext>
            </a:extLst>
          </p:cNvPr>
          <p:cNvSpPr/>
          <p:nvPr/>
        </p:nvSpPr>
        <p:spPr>
          <a:xfrm>
            <a:off x="1198485" y="1305343"/>
            <a:ext cx="9818703" cy="4524315"/>
          </a:xfrm>
          <a:prstGeom prst="rect">
            <a:avLst/>
          </a:prstGeom>
        </p:spPr>
        <p:txBody>
          <a:bodyPr wrap="square">
            <a:spAutoFit/>
          </a:bodyPr>
          <a:lstStyle/>
          <a:p>
            <a:r>
              <a:rPr lang="it-IT" sz="2400" b="1" dirty="0"/>
              <a:t>Analisi dei Dati Raccolti </a:t>
            </a:r>
          </a:p>
          <a:p>
            <a:r>
              <a:rPr lang="it-IT" sz="2400" dirty="0"/>
              <a:t> </a:t>
            </a:r>
          </a:p>
          <a:p>
            <a:r>
              <a:rPr lang="it-IT" sz="2400" dirty="0"/>
              <a:t>•  Creare tabelle (una per ogni utente) con le osservazioni ed i fatti principali , ricavati dalle registrazioni e dagli appunti scritti </a:t>
            </a:r>
          </a:p>
          <a:p>
            <a:r>
              <a:rPr lang="it-IT" sz="2400" dirty="0"/>
              <a:t>•  Ogni elemento rilevato costituisce una riga di dati, non di interpretazioni </a:t>
            </a:r>
          </a:p>
          <a:p>
            <a:r>
              <a:rPr lang="it-IT" sz="2400" dirty="0"/>
              <a:t>•  Raggruppare le tabelle in base alle analogie nei dati dei vari utenti ed etichettare le categorie risultanti </a:t>
            </a:r>
          </a:p>
          <a:p>
            <a:r>
              <a:rPr lang="it-IT" sz="2400" dirty="0"/>
              <a:t>•  Fare un resoconto finale per ogni categoria dei dati </a:t>
            </a:r>
          </a:p>
          <a:p>
            <a:r>
              <a:rPr lang="it-IT" sz="2400" dirty="0"/>
              <a:t>•  Dedurre solo ciò che si può dimostrare </a:t>
            </a:r>
          </a:p>
          <a:p>
            <a:r>
              <a:rPr lang="it-IT" sz="2400" dirty="0"/>
              <a:t>•  Considerare la natura e la dimensione del campione </a:t>
            </a:r>
          </a:p>
          <a:p>
            <a:r>
              <a:rPr lang="it-IT" sz="2400" dirty="0"/>
              <a:t>•  Considerare le informazioni all’interno del loro contesto </a:t>
            </a:r>
          </a:p>
          <a:p>
            <a:r>
              <a:rPr lang="it-IT" sz="2400" dirty="0"/>
              <a:t>•  Non generalizzare troppo</a:t>
            </a:r>
          </a:p>
        </p:txBody>
      </p:sp>
    </p:spTree>
    <p:extLst>
      <p:ext uri="{BB962C8B-B14F-4D97-AF65-F5344CB8AC3E}">
        <p14:creationId xmlns:p14="http://schemas.microsoft.com/office/powerpoint/2010/main" val="2519781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73F3FE-CF39-42DF-AF1B-6572D378E652}"/>
              </a:ext>
            </a:extLst>
          </p:cNvPr>
          <p:cNvSpPr>
            <a:spLocks noGrp="1"/>
          </p:cNvSpPr>
          <p:nvPr>
            <p:ph type="title"/>
          </p:nvPr>
        </p:nvSpPr>
        <p:spPr>
          <a:xfrm>
            <a:off x="1981200" y="0"/>
            <a:ext cx="8229600" cy="1143000"/>
          </a:xfrm>
        </p:spPr>
        <p:txBody>
          <a:bodyPr/>
          <a:lstStyle/>
          <a:p>
            <a:r>
              <a:rPr lang="it-IT" dirty="0"/>
              <a:t>Analisi dei Requisiti - Documento</a:t>
            </a:r>
          </a:p>
        </p:txBody>
      </p:sp>
      <p:pic>
        <p:nvPicPr>
          <p:cNvPr id="2050" name="Picture 2">
            <a:extLst>
              <a:ext uri="{FF2B5EF4-FFF2-40B4-BE49-F238E27FC236}">
                <a16:creationId xmlns:a16="http://schemas.microsoft.com/office/drawing/2014/main" id="{F06732EF-8FB1-F020-0A6A-A805348F94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051080"/>
            <a:ext cx="4482147" cy="5806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88541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6FD6D9A-ADA8-4463-92DC-EADDCD6A5199}"/>
              </a:ext>
            </a:extLst>
          </p:cNvPr>
          <p:cNvSpPr>
            <a:spLocks noGrp="1"/>
          </p:cNvSpPr>
          <p:nvPr>
            <p:ph type="title"/>
          </p:nvPr>
        </p:nvSpPr>
        <p:spPr>
          <a:xfrm>
            <a:off x="1208842" y="269776"/>
            <a:ext cx="8229600" cy="1143000"/>
          </a:xfrm>
        </p:spPr>
        <p:txBody>
          <a:bodyPr/>
          <a:lstStyle/>
          <a:p>
            <a:r>
              <a:rPr lang="it-IT" dirty="0"/>
              <a:t>Questionari</a:t>
            </a:r>
          </a:p>
        </p:txBody>
      </p:sp>
      <p:sp>
        <p:nvSpPr>
          <p:cNvPr id="3" name="Segnaposto contenuto 2">
            <a:extLst>
              <a:ext uri="{FF2B5EF4-FFF2-40B4-BE49-F238E27FC236}">
                <a16:creationId xmlns:a16="http://schemas.microsoft.com/office/drawing/2014/main" id="{16EAE850-493C-40BF-9625-4D0396B30FCD}"/>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9691C7F4-603D-4C10-8916-25E94E337D05}"/>
              </a:ext>
            </a:extLst>
          </p:cNvPr>
          <p:cNvPicPr>
            <a:picLocks noChangeAspect="1"/>
          </p:cNvPicPr>
          <p:nvPr/>
        </p:nvPicPr>
        <p:blipFill rotWithShape="1">
          <a:blip r:embed="rId2"/>
          <a:srcRect l="16138" t="26561" r="16138" b="7638"/>
          <a:stretch/>
        </p:blipFill>
        <p:spPr>
          <a:xfrm>
            <a:off x="1248302" y="1412776"/>
            <a:ext cx="9045802" cy="4943636"/>
          </a:xfrm>
          <a:prstGeom prst="rect">
            <a:avLst/>
          </a:prstGeom>
        </p:spPr>
      </p:pic>
    </p:spTree>
    <p:extLst>
      <p:ext uri="{BB962C8B-B14F-4D97-AF65-F5344CB8AC3E}">
        <p14:creationId xmlns:p14="http://schemas.microsoft.com/office/powerpoint/2010/main" val="2437396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6FD6D9A-ADA8-4463-92DC-EADDCD6A5199}"/>
              </a:ext>
            </a:extLst>
          </p:cNvPr>
          <p:cNvSpPr>
            <a:spLocks noGrp="1"/>
          </p:cNvSpPr>
          <p:nvPr>
            <p:ph type="title"/>
          </p:nvPr>
        </p:nvSpPr>
        <p:spPr>
          <a:xfrm>
            <a:off x="1981200" y="0"/>
            <a:ext cx="8229600" cy="1143000"/>
          </a:xfrm>
        </p:spPr>
        <p:txBody>
          <a:bodyPr/>
          <a:lstStyle/>
          <a:p>
            <a:r>
              <a:rPr lang="it-IT" dirty="0"/>
              <a:t>Questionari</a:t>
            </a:r>
          </a:p>
        </p:txBody>
      </p:sp>
      <p:sp>
        <p:nvSpPr>
          <p:cNvPr id="3" name="Segnaposto contenuto 2">
            <a:extLst>
              <a:ext uri="{FF2B5EF4-FFF2-40B4-BE49-F238E27FC236}">
                <a16:creationId xmlns:a16="http://schemas.microsoft.com/office/drawing/2014/main" id="{16EAE850-493C-40BF-9625-4D0396B30FCD}"/>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9691C7F4-603D-4C10-8916-25E94E337D05}"/>
              </a:ext>
            </a:extLst>
          </p:cNvPr>
          <p:cNvPicPr>
            <a:picLocks noChangeAspect="1"/>
          </p:cNvPicPr>
          <p:nvPr/>
        </p:nvPicPr>
        <p:blipFill rotWithShape="1">
          <a:blip r:embed="rId2"/>
          <a:srcRect l="11413" t="27631" r="14562" b="9401"/>
          <a:stretch/>
        </p:blipFill>
        <p:spPr>
          <a:xfrm>
            <a:off x="994299" y="1577439"/>
            <a:ext cx="9996447" cy="4783200"/>
          </a:xfrm>
          <a:prstGeom prst="rect">
            <a:avLst/>
          </a:prstGeom>
        </p:spPr>
      </p:pic>
    </p:spTree>
    <p:extLst>
      <p:ext uri="{BB962C8B-B14F-4D97-AF65-F5344CB8AC3E}">
        <p14:creationId xmlns:p14="http://schemas.microsoft.com/office/powerpoint/2010/main" val="1472747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AB0A4E-C517-4BE5-A79F-068A0B164A27}"/>
              </a:ext>
            </a:extLst>
          </p:cNvPr>
          <p:cNvSpPr>
            <a:spLocks noGrp="1"/>
          </p:cNvSpPr>
          <p:nvPr>
            <p:ph type="title"/>
          </p:nvPr>
        </p:nvSpPr>
        <p:spPr>
          <a:xfrm>
            <a:off x="2063552" y="58881"/>
            <a:ext cx="8229600" cy="1143000"/>
          </a:xfrm>
        </p:spPr>
        <p:txBody>
          <a:bodyPr/>
          <a:lstStyle/>
          <a:p>
            <a:r>
              <a:rPr lang="it-IT" dirty="0"/>
              <a:t>Questionari</a:t>
            </a:r>
          </a:p>
        </p:txBody>
      </p:sp>
      <p:sp>
        <p:nvSpPr>
          <p:cNvPr id="3" name="Segnaposto contenuto 2">
            <a:extLst>
              <a:ext uri="{FF2B5EF4-FFF2-40B4-BE49-F238E27FC236}">
                <a16:creationId xmlns:a16="http://schemas.microsoft.com/office/drawing/2014/main" id="{04358741-D6C8-4634-883D-C012BA5D0C9C}"/>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1A2B8C57-3A73-4275-B745-3A8571EE6203}"/>
              </a:ext>
            </a:extLst>
          </p:cNvPr>
          <p:cNvPicPr>
            <a:picLocks noChangeAspect="1"/>
          </p:cNvPicPr>
          <p:nvPr/>
        </p:nvPicPr>
        <p:blipFill rotWithShape="1">
          <a:blip r:embed="rId2"/>
          <a:srcRect l="9050" t="25542" r="27163" b="8001"/>
          <a:stretch/>
        </p:blipFill>
        <p:spPr>
          <a:xfrm>
            <a:off x="1296140" y="1600200"/>
            <a:ext cx="8400260" cy="4923006"/>
          </a:xfrm>
          <a:prstGeom prst="rect">
            <a:avLst/>
          </a:prstGeom>
        </p:spPr>
      </p:pic>
    </p:spTree>
    <p:extLst>
      <p:ext uri="{BB962C8B-B14F-4D97-AF65-F5344CB8AC3E}">
        <p14:creationId xmlns:p14="http://schemas.microsoft.com/office/powerpoint/2010/main" val="2886736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AB0A4E-C517-4BE5-A79F-068A0B164A27}"/>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04358741-D6C8-4634-883D-C012BA5D0C9C}"/>
              </a:ext>
            </a:extLst>
          </p:cNvPr>
          <p:cNvSpPr>
            <a:spLocks noGrp="1"/>
          </p:cNvSpPr>
          <p:nvPr>
            <p:ph idx="1"/>
          </p:nvPr>
        </p:nvSpPr>
        <p:spPr/>
        <p:txBody>
          <a:bodyPr/>
          <a:lstStyle/>
          <a:p>
            <a:endParaRPr lang="it-IT"/>
          </a:p>
        </p:txBody>
      </p:sp>
      <p:pic>
        <p:nvPicPr>
          <p:cNvPr id="5" name="Immagine 4">
            <a:extLst>
              <a:ext uri="{FF2B5EF4-FFF2-40B4-BE49-F238E27FC236}">
                <a16:creationId xmlns:a16="http://schemas.microsoft.com/office/drawing/2014/main" id="{E552163F-649A-49BF-A38A-B009B44C46F7}"/>
              </a:ext>
            </a:extLst>
          </p:cNvPr>
          <p:cNvPicPr>
            <a:picLocks noChangeAspect="1"/>
          </p:cNvPicPr>
          <p:nvPr/>
        </p:nvPicPr>
        <p:blipFill rotWithShape="1">
          <a:blip r:embed="rId2"/>
          <a:srcRect l="13775" t="16401" r="14563" b="17801"/>
          <a:stretch/>
        </p:blipFill>
        <p:spPr>
          <a:xfrm>
            <a:off x="967792" y="1029810"/>
            <a:ext cx="9664351" cy="4991478"/>
          </a:xfrm>
          <a:prstGeom prst="rect">
            <a:avLst/>
          </a:prstGeom>
        </p:spPr>
      </p:pic>
    </p:spTree>
    <p:extLst>
      <p:ext uri="{BB962C8B-B14F-4D97-AF65-F5344CB8AC3E}">
        <p14:creationId xmlns:p14="http://schemas.microsoft.com/office/powerpoint/2010/main" val="1769094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AB0A4E-C517-4BE5-A79F-068A0B164A27}"/>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04358741-D6C8-4634-883D-C012BA5D0C9C}"/>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59E5A184-83B2-4141-83E7-17246962C27B}"/>
              </a:ext>
            </a:extLst>
          </p:cNvPr>
          <p:cNvPicPr>
            <a:picLocks noChangeAspect="1"/>
          </p:cNvPicPr>
          <p:nvPr/>
        </p:nvPicPr>
        <p:blipFill rotWithShape="1">
          <a:blip r:embed="rId2"/>
          <a:srcRect l="12200" t="20601" r="15350" b="8001"/>
          <a:stretch/>
        </p:blipFill>
        <p:spPr>
          <a:xfrm>
            <a:off x="1290622" y="1047565"/>
            <a:ext cx="9121618" cy="5056549"/>
          </a:xfrm>
          <a:prstGeom prst="rect">
            <a:avLst/>
          </a:prstGeom>
        </p:spPr>
      </p:pic>
    </p:spTree>
    <p:extLst>
      <p:ext uri="{BB962C8B-B14F-4D97-AF65-F5344CB8AC3E}">
        <p14:creationId xmlns:p14="http://schemas.microsoft.com/office/powerpoint/2010/main" val="42498842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59646E1B-954B-4073-B417-EB27024DFAB1}"/>
              </a:ext>
            </a:extLst>
          </p:cNvPr>
          <p:cNvPicPr>
            <a:picLocks noChangeAspect="1"/>
          </p:cNvPicPr>
          <p:nvPr/>
        </p:nvPicPr>
        <p:blipFill rotWithShape="1">
          <a:blip r:embed="rId2"/>
          <a:srcRect l="18501" t="19201" r="30313" b="17800"/>
          <a:stretch/>
        </p:blipFill>
        <p:spPr>
          <a:xfrm>
            <a:off x="1269507" y="303607"/>
            <a:ext cx="8299603" cy="5745879"/>
          </a:xfrm>
          <a:prstGeom prst="rect">
            <a:avLst/>
          </a:prstGeom>
        </p:spPr>
      </p:pic>
    </p:spTree>
    <p:extLst>
      <p:ext uri="{BB962C8B-B14F-4D97-AF65-F5344CB8AC3E}">
        <p14:creationId xmlns:p14="http://schemas.microsoft.com/office/powerpoint/2010/main" val="1678717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85E1DD-A5B0-07F9-EA28-2A0FD09D9110}"/>
              </a:ext>
            </a:extLst>
          </p:cNvPr>
          <p:cNvSpPr>
            <a:spLocks noGrp="1"/>
          </p:cNvSpPr>
          <p:nvPr>
            <p:ph type="title"/>
          </p:nvPr>
        </p:nvSpPr>
        <p:spPr/>
        <p:txBody>
          <a:bodyPr/>
          <a:lstStyle/>
          <a:p>
            <a:r>
              <a:rPr lang="it-IT" dirty="0"/>
              <a:t>Consegna Questionario</a:t>
            </a:r>
          </a:p>
        </p:txBody>
      </p:sp>
      <p:sp>
        <p:nvSpPr>
          <p:cNvPr id="3" name="Segnaposto contenuto 2">
            <a:extLst>
              <a:ext uri="{FF2B5EF4-FFF2-40B4-BE49-F238E27FC236}">
                <a16:creationId xmlns:a16="http://schemas.microsoft.com/office/drawing/2014/main" id="{D41C77BC-25FB-A712-E80A-16F468D4DB29}"/>
              </a:ext>
            </a:extLst>
          </p:cNvPr>
          <p:cNvSpPr>
            <a:spLocks noGrp="1"/>
          </p:cNvSpPr>
          <p:nvPr>
            <p:ph idx="1"/>
          </p:nvPr>
        </p:nvSpPr>
        <p:spPr/>
        <p:txBody>
          <a:bodyPr/>
          <a:lstStyle/>
          <a:p>
            <a:r>
              <a:rPr lang="it-IT" dirty="0"/>
              <a:t>Creare un file di testo con link al questionario e info sul gruppo</a:t>
            </a:r>
          </a:p>
          <a:p>
            <a:r>
              <a:rPr lang="it-IT" dirty="0"/>
              <a:t>Salvare il file nella cartella Esercitazione 2</a:t>
            </a:r>
          </a:p>
          <a:p>
            <a:r>
              <a:rPr lang="it-IT" dirty="0"/>
              <a:t>Il file deve essere chiamato es2_nomegruppo.txt</a:t>
            </a:r>
          </a:p>
        </p:txBody>
      </p:sp>
    </p:spTree>
    <p:extLst>
      <p:ext uri="{BB962C8B-B14F-4D97-AF65-F5344CB8AC3E}">
        <p14:creationId xmlns:p14="http://schemas.microsoft.com/office/powerpoint/2010/main" val="2036792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2C4E34-B98E-4C9D-B6F9-44561C278CF1}"/>
              </a:ext>
            </a:extLst>
          </p:cNvPr>
          <p:cNvSpPr>
            <a:spLocks noGrp="1"/>
          </p:cNvSpPr>
          <p:nvPr>
            <p:ph type="title"/>
          </p:nvPr>
        </p:nvSpPr>
        <p:spPr>
          <a:xfrm>
            <a:off x="1981200" y="0"/>
            <a:ext cx="8229600" cy="1143000"/>
          </a:xfrm>
        </p:spPr>
        <p:txBody>
          <a:bodyPr/>
          <a:lstStyle/>
          <a:p>
            <a:r>
              <a:rPr lang="it-IT" dirty="0"/>
              <a:t>PERSONA</a:t>
            </a:r>
          </a:p>
        </p:txBody>
      </p:sp>
      <p:sp>
        <p:nvSpPr>
          <p:cNvPr id="3" name="Segnaposto contenuto 2">
            <a:extLst>
              <a:ext uri="{FF2B5EF4-FFF2-40B4-BE49-F238E27FC236}">
                <a16:creationId xmlns:a16="http://schemas.microsoft.com/office/drawing/2014/main" id="{588F4B55-DE37-4C25-86F3-CA7AE93E77F9}"/>
              </a:ext>
            </a:extLst>
          </p:cNvPr>
          <p:cNvSpPr>
            <a:spLocks noGrp="1"/>
          </p:cNvSpPr>
          <p:nvPr>
            <p:ph idx="1"/>
          </p:nvPr>
        </p:nvSpPr>
        <p:spPr/>
        <p:txBody>
          <a:bodyPr/>
          <a:lstStyle/>
          <a:p>
            <a:r>
              <a:rPr lang="en-US" dirty="0"/>
              <a:t>Persona e’ </a:t>
            </a:r>
            <a:r>
              <a:rPr lang="en-US" dirty="0" err="1"/>
              <a:t>uno</a:t>
            </a:r>
            <a:r>
              <a:rPr lang="en-US" dirty="0"/>
              <a:t> </a:t>
            </a:r>
            <a:r>
              <a:rPr lang="en-US" dirty="0" err="1"/>
              <a:t>strumento</a:t>
            </a:r>
            <a:r>
              <a:rPr lang="en-US" dirty="0"/>
              <a:t> per </a:t>
            </a:r>
            <a:r>
              <a:rPr lang="en-US" dirty="0" err="1"/>
              <a:t>creare</a:t>
            </a:r>
            <a:r>
              <a:rPr lang="en-US" dirty="0"/>
              <a:t> un </a:t>
            </a:r>
            <a:r>
              <a:rPr lang="en-US" dirty="0" err="1"/>
              <a:t>prodotto</a:t>
            </a:r>
            <a:r>
              <a:rPr lang="en-US" dirty="0"/>
              <a:t> con lo </a:t>
            </a:r>
            <a:r>
              <a:rPr lang="en-US" dirty="0" err="1"/>
              <a:t>specifico</a:t>
            </a:r>
            <a:r>
              <a:rPr lang="en-US" dirty="0"/>
              <a:t> user target in </a:t>
            </a:r>
            <a:r>
              <a:rPr lang="en-US" dirty="0" err="1"/>
              <a:t>mente</a:t>
            </a:r>
            <a:endParaRPr lang="en-US" dirty="0"/>
          </a:p>
          <a:p>
            <a:endParaRPr lang="en-US" dirty="0"/>
          </a:p>
        </p:txBody>
      </p:sp>
      <p:pic>
        <p:nvPicPr>
          <p:cNvPr id="63490" name="Picture 2" descr="Image result for persona user interface design">
            <a:extLst>
              <a:ext uri="{FF2B5EF4-FFF2-40B4-BE49-F238E27FC236}">
                <a16:creationId xmlns:a16="http://schemas.microsoft.com/office/drawing/2014/main" id="{74D287F4-6A35-4D31-B869-B42C81F660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672" y="2819557"/>
            <a:ext cx="5904656" cy="3306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9058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3249D77-014D-4206-9677-C9EE472AEED6}"/>
              </a:ext>
            </a:extLst>
          </p:cNvPr>
          <p:cNvSpPr>
            <a:spLocks noGrp="1"/>
          </p:cNvSpPr>
          <p:nvPr>
            <p:ph type="title"/>
          </p:nvPr>
        </p:nvSpPr>
        <p:spPr>
          <a:xfrm>
            <a:off x="4965430" y="629268"/>
            <a:ext cx="6586491" cy="1286160"/>
          </a:xfrm>
        </p:spPr>
        <p:txBody>
          <a:bodyPr anchor="b">
            <a:normAutofit/>
          </a:bodyPr>
          <a:lstStyle/>
          <a:p>
            <a:r>
              <a:rPr lang="it-IT" dirty="0"/>
              <a:t>PERSONA – I 10 step</a:t>
            </a:r>
          </a:p>
        </p:txBody>
      </p:sp>
      <p:sp>
        <p:nvSpPr>
          <p:cNvPr id="3" name="Segnaposto contenuto 2">
            <a:extLst>
              <a:ext uri="{FF2B5EF4-FFF2-40B4-BE49-F238E27FC236}">
                <a16:creationId xmlns:a16="http://schemas.microsoft.com/office/drawing/2014/main" id="{2E41F3F1-30B2-4349-8AAC-9DF6AA522312}"/>
              </a:ext>
            </a:extLst>
          </p:cNvPr>
          <p:cNvSpPr>
            <a:spLocks noGrp="1"/>
          </p:cNvSpPr>
          <p:nvPr>
            <p:ph idx="1"/>
          </p:nvPr>
        </p:nvSpPr>
        <p:spPr>
          <a:xfrm>
            <a:off x="4965431" y="2438400"/>
            <a:ext cx="6586489" cy="3785419"/>
          </a:xfrm>
        </p:spPr>
        <p:txBody>
          <a:bodyPr>
            <a:normAutofit/>
          </a:bodyPr>
          <a:lstStyle/>
          <a:p>
            <a:pPr>
              <a:buFont typeface="Arial" panose="020B0604020202020204" pitchFamily="34" charset="0"/>
              <a:buChar char="•"/>
            </a:pPr>
            <a:r>
              <a:rPr lang="en-US" sz="2000" b="1" i="0">
                <a:effectLst/>
                <a:latin typeface="var(--font-serif)"/>
              </a:rPr>
              <a:t>Data collection</a:t>
            </a:r>
            <a:r>
              <a:rPr lang="en-US" sz="2000" b="0" i="0">
                <a:effectLst/>
                <a:latin typeface="var(--font-serif)"/>
              </a:rPr>
              <a:t> e </a:t>
            </a:r>
            <a:r>
              <a:rPr lang="en-US" sz="2000" b="1" i="0">
                <a:effectLst/>
                <a:latin typeface="var(--font-serif)"/>
              </a:rPr>
              <a:t>analysis </a:t>
            </a:r>
            <a:r>
              <a:rPr lang="en-US" sz="2000" b="0" i="0">
                <a:effectLst/>
                <a:latin typeface="var(--font-serif)"/>
              </a:rPr>
              <a:t>(steps 1, 2),</a:t>
            </a:r>
          </a:p>
          <a:p>
            <a:pPr>
              <a:buFont typeface="Arial" panose="020B0604020202020204" pitchFamily="34" charset="0"/>
              <a:buChar char="•"/>
            </a:pPr>
            <a:r>
              <a:rPr lang="en-US" sz="2000" b="0" i="0">
                <a:effectLst/>
                <a:latin typeface="var(--font-serif)"/>
              </a:rPr>
              <a:t>Persona </a:t>
            </a:r>
            <a:r>
              <a:rPr lang="en-US" sz="2000" b="1" i="0">
                <a:effectLst/>
                <a:latin typeface="var(--font-serif)"/>
              </a:rPr>
              <a:t>descriptions</a:t>
            </a:r>
            <a:r>
              <a:rPr lang="en-US" sz="2000" b="0" i="0">
                <a:effectLst/>
                <a:latin typeface="var(--font-serif)"/>
              </a:rPr>
              <a:t> (steps 4, 5),</a:t>
            </a:r>
          </a:p>
          <a:p>
            <a:pPr>
              <a:buFont typeface="Arial" panose="020B0604020202020204" pitchFamily="34" charset="0"/>
              <a:buChar char="•"/>
            </a:pPr>
            <a:r>
              <a:rPr lang="en-US" sz="2000" b="1" i="0">
                <a:effectLst/>
                <a:latin typeface="var(--font-serif)"/>
              </a:rPr>
              <a:t>Scenarios</a:t>
            </a:r>
            <a:r>
              <a:rPr lang="en-US" sz="2000" b="0" i="0">
                <a:effectLst/>
                <a:latin typeface="var(--font-serif)"/>
              </a:rPr>
              <a:t> per l’analisi dei problem e lo sviluppo di idee (steps 6, 9),</a:t>
            </a:r>
          </a:p>
          <a:p>
            <a:pPr>
              <a:buFont typeface="Arial" panose="020B0604020202020204" pitchFamily="34" charset="0"/>
              <a:buChar char="•"/>
            </a:pPr>
            <a:r>
              <a:rPr lang="en-US" sz="2000" b="1" i="0">
                <a:effectLst/>
                <a:latin typeface="var(--font-serif)"/>
              </a:rPr>
              <a:t>Acceptance</a:t>
            </a:r>
            <a:r>
              <a:rPr lang="en-US" sz="2000" b="0" i="0">
                <a:effectLst/>
                <a:latin typeface="var(--font-serif)"/>
              </a:rPr>
              <a:t> da parte dell’organizzazione e</a:t>
            </a:r>
            <a:r>
              <a:rPr lang="en-US" sz="2000" b="1" i="0">
                <a:effectLst/>
                <a:latin typeface="var(--font-serif)"/>
              </a:rPr>
              <a:t> involvement</a:t>
            </a:r>
            <a:r>
              <a:rPr lang="en-US" sz="2000" b="0" i="0">
                <a:effectLst/>
                <a:latin typeface="var(--font-serif)"/>
              </a:rPr>
              <a:t> del team di progettazione (steps 3, 7, 8, 10).</a:t>
            </a:r>
          </a:p>
          <a:p>
            <a:endParaRPr lang="it-IT" sz="2000"/>
          </a:p>
        </p:txBody>
      </p:sp>
      <p:pic>
        <p:nvPicPr>
          <p:cNvPr id="1026" name="Picture 2">
            <a:extLst>
              <a:ext uri="{FF2B5EF4-FFF2-40B4-BE49-F238E27FC236}">
                <a16:creationId xmlns:a16="http://schemas.microsoft.com/office/drawing/2014/main" id="{83A4F1B3-1CD7-4BC0-98AF-05E2445241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62" r="2870"/>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71" name="Straight Connector 7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19DCF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846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06EEB6F-F549-4689-B071-CD8E8165D875}"/>
              </a:ext>
            </a:extLst>
          </p:cNvPr>
          <p:cNvSpPr>
            <a:spLocks noGrp="1"/>
          </p:cNvSpPr>
          <p:nvPr>
            <p:ph type="title"/>
          </p:nvPr>
        </p:nvSpPr>
        <p:spPr/>
        <p:txBody>
          <a:bodyPr/>
          <a:lstStyle/>
          <a:p>
            <a:r>
              <a:rPr lang="it-IT" dirty="0"/>
              <a:t>A – Data Collection and Analysis</a:t>
            </a:r>
          </a:p>
        </p:txBody>
      </p:sp>
      <p:sp>
        <p:nvSpPr>
          <p:cNvPr id="3" name="Segnaposto contenuto 2">
            <a:extLst>
              <a:ext uri="{FF2B5EF4-FFF2-40B4-BE49-F238E27FC236}">
                <a16:creationId xmlns:a16="http://schemas.microsoft.com/office/drawing/2014/main" id="{315A5C9D-500E-4508-9D69-9F524FC7C1A1}"/>
              </a:ext>
            </a:extLst>
          </p:cNvPr>
          <p:cNvSpPr>
            <a:spLocks noGrp="1"/>
          </p:cNvSpPr>
          <p:nvPr>
            <p:ph idx="1"/>
          </p:nvPr>
        </p:nvSpPr>
        <p:spPr>
          <a:xfrm>
            <a:off x="838200" y="1462722"/>
            <a:ext cx="10515600" cy="1603375"/>
          </a:xfrm>
        </p:spPr>
        <p:txBody>
          <a:bodyPr>
            <a:normAutofit/>
          </a:bodyPr>
          <a:lstStyle/>
          <a:p>
            <a:pPr marL="0" indent="0">
              <a:buNone/>
            </a:pPr>
            <a:r>
              <a:rPr lang="it-IT" sz="2400" dirty="0"/>
              <a:t>1- </a:t>
            </a:r>
            <a:r>
              <a:rPr lang="it-IT" sz="2400" dirty="0" err="1"/>
              <a:t>Collect</a:t>
            </a:r>
            <a:r>
              <a:rPr lang="it-IT" sz="2400" dirty="0"/>
              <a:t> Data</a:t>
            </a:r>
          </a:p>
          <a:p>
            <a:pPr>
              <a:buFontTx/>
              <a:buChar char="-"/>
            </a:pPr>
            <a:r>
              <a:rPr lang="it-IT" sz="2400" dirty="0"/>
              <a:t>Raccogli il maggior numero di informazioni possibile sugli utenti.</a:t>
            </a:r>
          </a:p>
          <a:p>
            <a:pPr>
              <a:buFontTx/>
              <a:buChar char="-"/>
            </a:pPr>
            <a:r>
              <a:rPr lang="it-IT" sz="2400" dirty="0"/>
              <a:t>Esegui una user-</a:t>
            </a:r>
            <a:r>
              <a:rPr lang="it-IT" sz="2400" dirty="0" err="1"/>
              <a:t>research</a:t>
            </a:r>
            <a:r>
              <a:rPr lang="it-IT" sz="2400" dirty="0"/>
              <a:t> di qualità sugli utenti nel tuo target group</a:t>
            </a:r>
          </a:p>
        </p:txBody>
      </p:sp>
      <p:sp>
        <p:nvSpPr>
          <p:cNvPr id="8" name="CasellaDiTesto 7">
            <a:extLst>
              <a:ext uri="{FF2B5EF4-FFF2-40B4-BE49-F238E27FC236}">
                <a16:creationId xmlns:a16="http://schemas.microsoft.com/office/drawing/2014/main" id="{3CBFFF2E-5550-4D75-828F-20CDF50BA763}"/>
              </a:ext>
            </a:extLst>
          </p:cNvPr>
          <p:cNvSpPr txBox="1"/>
          <p:nvPr/>
        </p:nvSpPr>
        <p:spPr>
          <a:xfrm>
            <a:off x="838200" y="6163031"/>
            <a:ext cx="6096000" cy="369332"/>
          </a:xfrm>
          <a:prstGeom prst="rect">
            <a:avLst/>
          </a:prstGeom>
          <a:noFill/>
        </p:spPr>
        <p:txBody>
          <a:bodyPr wrap="square">
            <a:spAutoFit/>
          </a:bodyPr>
          <a:lstStyle/>
          <a:p>
            <a:r>
              <a:rPr lang="en-US" b="0" i="0" u="sng" dirty="0">
                <a:effectLst/>
                <a:latin typeface="Merriweather" panose="00000500000000000000" pitchFamily="2" charset="0"/>
                <a:hlinkClick r:id="rId2" tooltip="What is Affinity Diagrams?"/>
              </a:rPr>
              <a:t>Affinity Diagrams</a:t>
            </a:r>
            <a:r>
              <a:rPr lang="en-US" b="0" i="0" dirty="0">
                <a:solidFill>
                  <a:srgbClr val="2B2B2B"/>
                </a:solidFill>
                <a:effectLst/>
                <a:latin typeface="Merriweather" panose="00000500000000000000" pitchFamily="2" charset="0"/>
              </a:rPr>
              <a:t> e </a:t>
            </a:r>
            <a:r>
              <a:rPr lang="en-US" b="0" i="0" u="sng" dirty="0">
                <a:effectLst/>
                <a:latin typeface="Merriweather" panose="00000500000000000000" pitchFamily="2" charset="0"/>
                <a:hlinkClick r:id="rId3" tooltip="What is Empathy?"/>
              </a:rPr>
              <a:t>Empathy</a:t>
            </a:r>
            <a:r>
              <a:rPr lang="en-US" b="0" i="0" dirty="0">
                <a:solidFill>
                  <a:srgbClr val="2B2B2B"/>
                </a:solidFill>
                <a:effectLst/>
                <a:latin typeface="Merriweather" panose="00000500000000000000" pitchFamily="2" charset="0"/>
              </a:rPr>
              <a:t> Maps.</a:t>
            </a:r>
            <a:endParaRPr lang="it-IT" dirty="0"/>
          </a:p>
        </p:txBody>
      </p:sp>
      <p:sp>
        <p:nvSpPr>
          <p:cNvPr id="9" name="Segnaposto contenuto 2">
            <a:extLst>
              <a:ext uri="{FF2B5EF4-FFF2-40B4-BE49-F238E27FC236}">
                <a16:creationId xmlns:a16="http://schemas.microsoft.com/office/drawing/2014/main" id="{B93BEA63-0F90-4B12-AB7D-E47C2ECB23A8}"/>
              </a:ext>
            </a:extLst>
          </p:cNvPr>
          <p:cNvSpPr txBox="1">
            <a:spLocks/>
          </p:cNvSpPr>
          <p:nvPr/>
        </p:nvSpPr>
        <p:spPr>
          <a:xfrm>
            <a:off x="838200" y="3010057"/>
            <a:ext cx="10515600" cy="16033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IT" sz="2400" dirty="0"/>
              <a:t>2- Form an </a:t>
            </a:r>
            <a:r>
              <a:rPr lang="it-IT" sz="2400" dirty="0" err="1"/>
              <a:t>hypothesis</a:t>
            </a:r>
            <a:endParaRPr lang="it-IT" sz="2400" dirty="0"/>
          </a:p>
          <a:p>
            <a:pPr>
              <a:buFontTx/>
              <a:buChar char="-"/>
            </a:pPr>
            <a:r>
              <a:rPr lang="it-IT" sz="2400" dirty="0"/>
              <a:t>Basandoti sulla tua ricerca iniziale, fatti una idea sui diversi utenti nell’area del progetto da sviluppare</a:t>
            </a:r>
          </a:p>
          <a:p>
            <a:pPr>
              <a:buFontTx/>
              <a:buChar char="-"/>
            </a:pPr>
            <a:r>
              <a:rPr lang="it-IT" sz="2400" dirty="0"/>
              <a:t>Includi considerazioni sulle loro differenze</a:t>
            </a:r>
          </a:p>
        </p:txBody>
      </p:sp>
      <p:pic>
        <p:nvPicPr>
          <p:cNvPr id="12" name="Immagine 11">
            <a:extLst>
              <a:ext uri="{FF2B5EF4-FFF2-40B4-BE49-F238E27FC236}">
                <a16:creationId xmlns:a16="http://schemas.microsoft.com/office/drawing/2014/main" id="{A8EF87B9-E0FF-4A81-9979-3AE7BB71A972}"/>
              </a:ext>
            </a:extLst>
          </p:cNvPr>
          <p:cNvPicPr>
            <a:picLocks noChangeAspect="1"/>
          </p:cNvPicPr>
          <p:nvPr/>
        </p:nvPicPr>
        <p:blipFill rotWithShape="1">
          <a:blip r:embed="rId4"/>
          <a:srcRect l="16333" t="22222" r="34750" b="24623"/>
          <a:stretch/>
        </p:blipFill>
        <p:spPr>
          <a:xfrm>
            <a:off x="7105528" y="3847943"/>
            <a:ext cx="4954391" cy="3028313"/>
          </a:xfrm>
          <a:prstGeom prst="rect">
            <a:avLst/>
          </a:prstGeom>
        </p:spPr>
      </p:pic>
    </p:spTree>
    <p:extLst>
      <p:ext uri="{BB962C8B-B14F-4D97-AF65-F5344CB8AC3E}">
        <p14:creationId xmlns:p14="http://schemas.microsoft.com/office/powerpoint/2010/main" val="3119557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68BE35D-AD57-46BF-9873-133C04275E0D}"/>
              </a:ext>
            </a:extLst>
          </p:cNvPr>
          <p:cNvSpPr>
            <a:spLocks noGrp="1"/>
          </p:cNvSpPr>
          <p:nvPr>
            <p:ph type="title"/>
          </p:nvPr>
        </p:nvSpPr>
        <p:spPr>
          <a:xfrm>
            <a:off x="1980489" y="38332"/>
            <a:ext cx="8229600" cy="1143000"/>
          </a:xfrm>
        </p:spPr>
        <p:txBody>
          <a:bodyPr/>
          <a:lstStyle/>
          <a:p>
            <a:r>
              <a:rPr lang="it-IT" dirty="0"/>
              <a:t>Progettazione orientata al sistema</a:t>
            </a:r>
          </a:p>
        </p:txBody>
      </p:sp>
      <p:sp>
        <p:nvSpPr>
          <p:cNvPr id="3" name="Segnaposto contenuto 2">
            <a:extLst>
              <a:ext uri="{FF2B5EF4-FFF2-40B4-BE49-F238E27FC236}">
                <a16:creationId xmlns:a16="http://schemas.microsoft.com/office/drawing/2014/main" id="{3148BCB5-F8B1-4169-B1DB-976B90C2E348}"/>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78F4EE48-4049-4D11-A37E-BDDEB9060902}"/>
              </a:ext>
            </a:extLst>
          </p:cNvPr>
          <p:cNvPicPr>
            <a:picLocks noChangeAspect="1"/>
          </p:cNvPicPr>
          <p:nvPr/>
        </p:nvPicPr>
        <p:blipFill rotWithShape="1">
          <a:blip r:embed="rId2"/>
          <a:srcRect l="16925" t="23400" r="24801" b="14445"/>
          <a:stretch/>
        </p:blipFill>
        <p:spPr>
          <a:xfrm>
            <a:off x="2433225" y="1460341"/>
            <a:ext cx="7776864" cy="4665822"/>
          </a:xfrm>
          <a:prstGeom prst="rect">
            <a:avLst/>
          </a:prstGeom>
        </p:spPr>
      </p:pic>
    </p:spTree>
    <p:extLst>
      <p:ext uri="{BB962C8B-B14F-4D97-AF65-F5344CB8AC3E}">
        <p14:creationId xmlns:p14="http://schemas.microsoft.com/office/powerpoint/2010/main" val="1378864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06EEB6F-F549-4689-B071-CD8E8165D875}"/>
              </a:ext>
            </a:extLst>
          </p:cNvPr>
          <p:cNvSpPr>
            <a:spLocks noGrp="1"/>
          </p:cNvSpPr>
          <p:nvPr>
            <p:ph type="title"/>
          </p:nvPr>
        </p:nvSpPr>
        <p:spPr/>
        <p:txBody>
          <a:bodyPr/>
          <a:lstStyle/>
          <a:p>
            <a:r>
              <a:rPr lang="it-IT" dirty="0"/>
              <a:t>… </a:t>
            </a:r>
            <a:r>
              <a:rPr lang="it-IT" dirty="0" err="1"/>
              <a:t>then</a:t>
            </a:r>
            <a:endParaRPr lang="it-IT" dirty="0"/>
          </a:p>
        </p:txBody>
      </p:sp>
      <p:sp>
        <p:nvSpPr>
          <p:cNvPr id="3" name="Segnaposto contenuto 2">
            <a:extLst>
              <a:ext uri="{FF2B5EF4-FFF2-40B4-BE49-F238E27FC236}">
                <a16:creationId xmlns:a16="http://schemas.microsoft.com/office/drawing/2014/main" id="{315A5C9D-500E-4508-9D69-9F524FC7C1A1}"/>
              </a:ext>
            </a:extLst>
          </p:cNvPr>
          <p:cNvSpPr>
            <a:spLocks noGrp="1"/>
          </p:cNvSpPr>
          <p:nvPr>
            <p:ph idx="1"/>
          </p:nvPr>
        </p:nvSpPr>
        <p:spPr>
          <a:xfrm>
            <a:off x="838200" y="1462722"/>
            <a:ext cx="10845800" cy="4663758"/>
          </a:xfrm>
        </p:spPr>
        <p:txBody>
          <a:bodyPr>
            <a:normAutofit/>
          </a:bodyPr>
          <a:lstStyle/>
          <a:p>
            <a:pPr algn="l"/>
            <a:r>
              <a:rPr lang="it-IT" sz="2400" dirty="0"/>
              <a:t>3- </a:t>
            </a:r>
            <a:r>
              <a:rPr lang="en-US" sz="2400" dirty="0"/>
              <a:t>Everyone accepts the hypothesis. </a:t>
            </a:r>
          </a:p>
          <a:p>
            <a:pPr algn="l"/>
            <a:r>
              <a:rPr lang="en-US" sz="2400" dirty="0"/>
              <a:t>4. Establish a number. </a:t>
            </a:r>
            <a:r>
              <a:rPr lang="en-US" sz="2400" dirty="0" err="1"/>
              <a:t>Decidere</a:t>
            </a:r>
            <a:r>
              <a:rPr lang="en-US" sz="2400" dirty="0"/>
              <a:t> </a:t>
            </a:r>
            <a:r>
              <a:rPr lang="en-US" sz="2400" dirty="0" err="1"/>
              <a:t>sul</a:t>
            </a:r>
            <a:r>
              <a:rPr lang="en-US" sz="2400" dirty="0"/>
              <a:t> </a:t>
            </a:r>
            <a:r>
              <a:rPr lang="en-US" sz="2400" dirty="0" err="1"/>
              <a:t>numero</a:t>
            </a:r>
            <a:r>
              <a:rPr lang="en-US" sz="2400" dirty="0"/>
              <a:t> e </a:t>
            </a:r>
            <a:r>
              <a:rPr lang="en-US" sz="2400" dirty="0" err="1"/>
              <a:t>quali</a:t>
            </a:r>
            <a:r>
              <a:rPr lang="en-US" sz="2400" dirty="0"/>
              <a:t> </a:t>
            </a:r>
            <a:r>
              <a:rPr lang="en-US" sz="2400" dirty="0" err="1"/>
              <a:t>persone</a:t>
            </a:r>
            <a:r>
              <a:rPr lang="en-US" sz="2400" dirty="0"/>
              <a:t> </a:t>
            </a:r>
            <a:r>
              <a:rPr lang="en-US" sz="2400" dirty="0" err="1"/>
              <a:t>creare</a:t>
            </a:r>
            <a:r>
              <a:rPr lang="en-US" sz="2400" dirty="0"/>
              <a:t> per </a:t>
            </a:r>
            <a:r>
              <a:rPr lang="en-US" sz="2400" dirty="0" err="1"/>
              <a:t>ogni</a:t>
            </a:r>
            <a:r>
              <a:rPr lang="en-US" sz="2400" dirty="0"/>
              <a:t> </a:t>
            </a:r>
            <a:r>
              <a:rPr lang="en-US" sz="2400" dirty="0" err="1"/>
              <a:t>prodotto</a:t>
            </a:r>
            <a:r>
              <a:rPr lang="en-US" sz="2400" dirty="0"/>
              <a:t> o </a:t>
            </a:r>
            <a:r>
              <a:rPr lang="en-US" sz="2400" dirty="0" err="1"/>
              <a:t>servizio</a:t>
            </a:r>
            <a:r>
              <a:rPr lang="en-US" sz="2400" dirty="0"/>
              <a:t>. </a:t>
            </a:r>
            <a:r>
              <a:rPr lang="en-US" sz="2400" dirty="0" err="1"/>
              <a:t>Scegliere</a:t>
            </a:r>
            <a:r>
              <a:rPr lang="en-US" sz="2400" dirty="0"/>
              <a:t> una persona come </a:t>
            </a:r>
            <a:r>
              <a:rPr lang="en-US" sz="2400" dirty="0" err="1"/>
              <a:t>primaria</a:t>
            </a:r>
            <a:r>
              <a:rPr lang="en-US" sz="2400" dirty="0"/>
              <a:t>.</a:t>
            </a:r>
          </a:p>
          <a:p>
            <a:pPr algn="l"/>
            <a:r>
              <a:rPr lang="en-US" sz="2400" dirty="0"/>
              <a:t>5.</a:t>
            </a:r>
            <a:r>
              <a:rPr lang="en-US" sz="1600" b="0" i="1" dirty="0">
                <a:solidFill>
                  <a:srgbClr val="2B2B2B"/>
                </a:solidFill>
                <a:effectLst/>
                <a:latin typeface="Merriweather" panose="00000500000000000000" pitchFamily="2" charset="0"/>
              </a:rPr>
              <a:t> </a:t>
            </a:r>
            <a:r>
              <a:rPr lang="en-US" sz="2400" dirty="0"/>
              <a:t>Describe the personas. </a:t>
            </a:r>
            <a:r>
              <a:rPr lang="en-US" sz="2400" dirty="0" err="1"/>
              <a:t>Bisogna</a:t>
            </a:r>
            <a:r>
              <a:rPr lang="en-US" sz="2400" dirty="0"/>
              <a:t> </a:t>
            </a:r>
            <a:r>
              <a:rPr lang="en-US" sz="2400" dirty="0" err="1"/>
              <a:t>descrivere</a:t>
            </a:r>
            <a:r>
              <a:rPr lang="en-US" sz="2400" dirty="0"/>
              <a:t> le personas in modo da </a:t>
            </a:r>
            <a:r>
              <a:rPr lang="en-US" sz="2400" dirty="0" err="1"/>
              <a:t>esprimere</a:t>
            </a:r>
            <a:r>
              <a:rPr lang="en-US" sz="2400" dirty="0"/>
              <a:t> una </a:t>
            </a:r>
            <a:r>
              <a:rPr lang="en-US" sz="2400" dirty="0" err="1"/>
              <a:t>conoscenza</a:t>
            </a:r>
            <a:r>
              <a:rPr lang="en-US" sz="2400" dirty="0"/>
              <a:t> </a:t>
            </a:r>
            <a:r>
              <a:rPr lang="en-US" sz="2400" dirty="0" err="1"/>
              <a:t>che</a:t>
            </a:r>
            <a:r>
              <a:rPr lang="en-US" sz="2400" dirty="0"/>
              <a:t> </a:t>
            </a:r>
            <a:r>
              <a:rPr lang="en-US" sz="2400" dirty="0" err="1"/>
              <a:t>dimostri</a:t>
            </a:r>
            <a:r>
              <a:rPr lang="en-US" sz="2400" dirty="0"/>
              <a:t> di aver </a:t>
            </a:r>
            <a:r>
              <a:rPr lang="en-US" sz="2400" dirty="0" err="1"/>
              <a:t>compreso</a:t>
            </a:r>
            <a:r>
              <a:rPr lang="en-US" sz="2400" dirty="0"/>
              <a:t> chi e’ </a:t>
            </a:r>
            <a:r>
              <a:rPr lang="en-US" sz="2400" dirty="0" err="1"/>
              <a:t>l’utente</a:t>
            </a:r>
            <a:r>
              <a:rPr lang="en-US" sz="2400" dirty="0"/>
              <a:t>.</a:t>
            </a:r>
          </a:p>
          <a:p>
            <a:pPr algn="l">
              <a:buFont typeface="Arial" panose="020B0604020202020204" pitchFamily="34" charset="0"/>
              <a:buChar char="•"/>
            </a:pPr>
            <a:r>
              <a:rPr lang="en-US" sz="2400" dirty="0" err="1"/>
              <a:t>Dettagli</a:t>
            </a:r>
            <a:r>
              <a:rPr lang="en-US" sz="2400" dirty="0"/>
              <a:t> </a:t>
            </a:r>
            <a:r>
              <a:rPr lang="en-US" sz="2400" dirty="0" err="1"/>
              <a:t>su</a:t>
            </a:r>
            <a:r>
              <a:rPr lang="en-US" sz="2400" dirty="0"/>
              <a:t>: </a:t>
            </a:r>
            <a:r>
              <a:rPr lang="en-US" sz="2400" dirty="0" err="1"/>
              <a:t>istruzione</a:t>
            </a:r>
            <a:r>
              <a:rPr lang="en-US" sz="2400" dirty="0"/>
              <a:t>, lifestyle, </a:t>
            </a:r>
            <a:r>
              <a:rPr lang="en-US" sz="2400" dirty="0" err="1"/>
              <a:t>interessi</a:t>
            </a:r>
            <a:r>
              <a:rPr lang="en-US" sz="2400" dirty="0"/>
              <a:t>, </a:t>
            </a:r>
            <a:r>
              <a:rPr lang="en-US" sz="2400" dirty="0" err="1"/>
              <a:t>valori</a:t>
            </a:r>
            <a:r>
              <a:rPr lang="en-US" sz="2400" dirty="0"/>
              <a:t>, goals, </a:t>
            </a:r>
            <a:r>
              <a:rPr lang="en-US" sz="2400" dirty="0" err="1"/>
              <a:t>bisogni</a:t>
            </a:r>
            <a:r>
              <a:rPr lang="en-US" sz="2400" dirty="0"/>
              <a:t>, </a:t>
            </a:r>
            <a:r>
              <a:rPr lang="en-US" sz="2400" dirty="0" err="1"/>
              <a:t>limitazioni</a:t>
            </a:r>
            <a:r>
              <a:rPr lang="en-US" sz="2400" dirty="0"/>
              <a:t>, </a:t>
            </a:r>
            <a:r>
              <a:rPr lang="en-US" sz="2400" dirty="0" err="1"/>
              <a:t>desideri</a:t>
            </a:r>
            <a:r>
              <a:rPr lang="en-US" sz="2400" dirty="0"/>
              <a:t>, </a:t>
            </a:r>
            <a:r>
              <a:rPr lang="en-US" sz="2400" dirty="0" err="1"/>
              <a:t>attitudini</a:t>
            </a:r>
            <a:r>
              <a:rPr lang="en-US" sz="2400" dirty="0"/>
              <a:t> e </a:t>
            </a:r>
            <a:r>
              <a:rPr lang="en-US" sz="2400" dirty="0" err="1"/>
              <a:t>comportamenti</a:t>
            </a:r>
            <a:r>
              <a:rPr lang="en-US" sz="2400" dirty="0"/>
              <a:t>.</a:t>
            </a:r>
          </a:p>
          <a:p>
            <a:pPr lvl="1"/>
            <a:r>
              <a:rPr lang="en-US" sz="2000" dirty="0" err="1"/>
              <a:t>Aggiungi</a:t>
            </a:r>
            <a:r>
              <a:rPr lang="en-US" sz="2000" dirty="0"/>
              <a:t> </a:t>
            </a:r>
            <a:r>
              <a:rPr lang="en-US" sz="2000" dirty="0" err="1"/>
              <a:t>alcuni</a:t>
            </a:r>
            <a:r>
              <a:rPr lang="en-US" sz="2000" dirty="0"/>
              <a:t> </a:t>
            </a:r>
            <a:r>
              <a:rPr lang="en-US" sz="2000" dirty="0" err="1"/>
              <a:t>dettagli</a:t>
            </a:r>
            <a:r>
              <a:rPr lang="en-US" sz="2000" dirty="0"/>
              <a:t> </a:t>
            </a:r>
            <a:r>
              <a:rPr lang="en-US" sz="2000" dirty="0" err="1"/>
              <a:t>fittizi</a:t>
            </a:r>
            <a:r>
              <a:rPr lang="en-US" sz="2000" dirty="0"/>
              <a:t> </a:t>
            </a:r>
            <a:r>
              <a:rPr lang="en-US" sz="2000" dirty="0" err="1"/>
              <a:t>che</a:t>
            </a:r>
            <a:r>
              <a:rPr lang="en-US" sz="2000" dirty="0"/>
              <a:t> </a:t>
            </a:r>
            <a:r>
              <a:rPr lang="en-US" sz="2000" dirty="0" err="1"/>
              <a:t>rendono</a:t>
            </a:r>
            <a:r>
              <a:rPr lang="en-US" sz="2000" dirty="0"/>
              <a:t> la persona piu’ </a:t>
            </a:r>
            <a:r>
              <a:rPr lang="en-US" sz="2000" dirty="0" err="1"/>
              <a:t>realistica</a:t>
            </a:r>
            <a:endParaRPr lang="en-US" sz="2000" dirty="0"/>
          </a:p>
          <a:p>
            <a:pPr lvl="1"/>
            <a:r>
              <a:rPr lang="en-US" sz="2000" dirty="0"/>
              <a:t>Dai un </a:t>
            </a:r>
            <a:r>
              <a:rPr lang="en-US" sz="2000" dirty="0" err="1"/>
              <a:t>nome</a:t>
            </a:r>
            <a:r>
              <a:rPr lang="en-US" sz="2000" dirty="0"/>
              <a:t> ad </a:t>
            </a:r>
            <a:r>
              <a:rPr lang="en-US" sz="2000" dirty="0" err="1"/>
              <a:t>ogni</a:t>
            </a:r>
            <a:r>
              <a:rPr lang="en-US" sz="2000" dirty="0"/>
              <a:t> persona</a:t>
            </a:r>
          </a:p>
          <a:p>
            <a:pPr lvl="1"/>
            <a:r>
              <a:rPr lang="en-US" sz="2000" dirty="0" err="1"/>
              <a:t>Crea</a:t>
            </a:r>
            <a:r>
              <a:rPr lang="en-US" sz="2000" dirty="0"/>
              <a:t> </a:t>
            </a:r>
            <a:r>
              <a:rPr lang="en-US" sz="2000" dirty="0" err="1"/>
              <a:t>pagine</a:t>
            </a:r>
            <a:r>
              <a:rPr lang="en-US" sz="2000" dirty="0"/>
              <a:t> di </a:t>
            </a:r>
            <a:r>
              <a:rPr lang="en-US" sz="2000" dirty="0" err="1"/>
              <a:t>descrizione</a:t>
            </a:r>
            <a:r>
              <a:rPr lang="en-US" sz="2000" dirty="0"/>
              <a:t> per </a:t>
            </a:r>
            <a:r>
              <a:rPr lang="en-US" sz="2000" dirty="0" err="1"/>
              <a:t>ogni</a:t>
            </a:r>
            <a:r>
              <a:rPr lang="en-US" sz="2000" dirty="0"/>
              <a:t> persona</a:t>
            </a:r>
          </a:p>
          <a:p>
            <a:pPr algn="l"/>
            <a:endParaRPr lang="en-US" sz="2400" dirty="0"/>
          </a:p>
        </p:txBody>
      </p:sp>
    </p:spTree>
    <p:extLst>
      <p:ext uri="{BB962C8B-B14F-4D97-AF65-F5344CB8AC3E}">
        <p14:creationId xmlns:p14="http://schemas.microsoft.com/office/powerpoint/2010/main" val="17495317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06EEB6F-F549-4689-B071-CD8E8165D875}"/>
              </a:ext>
            </a:extLst>
          </p:cNvPr>
          <p:cNvSpPr>
            <a:spLocks noGrp="1"/>
          </p:cNvSpPr>
          <p:nvPr>
            <p:ph type="title"/>
          </p:nvPr>
        </p:nvSpPr>
        <p:spPr/>
        <p:txBody>
          <a:bodyPr/>
          <a:lstStyle/>
          <a:p>
            <a:r>
              <a:rPr lang="it-IT" dirty="0"/>
              <a:t>… </a:t>
            </a:r>
            <a:r>
              <a:rPr lang="it-IT" dirty="0" err="1"/>
              <a:t>then</a:t>
            </a:r>
            <a:endParaRPr lang="it-IT" dirty="0"/>
          </a:p>
        </p:txBody>
      </p:sp>
      <p:sp>
        <p:nvSpPr>
          <p:cNvPr id="3" name="Segnaposto contenuto 2">
            <a:extLst>
              <a:ext uri="{FF2B5EF4-FFF2-40B4-BE49-F238E27FC236}">
                <a16:creationId xmlns:a16="http://schemas.microsoft.com/office/drawing/2014/main" id="{315A5C9D-500E-4508-9D69-9F524FC7C1A1}"/>
              </a:ext>
            </a:extLst>
          </p:cNvPr>
          <p:cNvSpPr>
            <a:spLocks noGrp="1"/>
          </p:cNvSpPr>
          <p:nvPr>
            <p:ph idx="1"/>
          </p:nvPr>
        </p:nvSpPr>
        <p:spPr>
          <a:xfrm>
            <a:off x="838200" y="1462722"/>
            <a:ext cx="10845800" cy="4663758"/>
          </a:xfrm>
        </p:spPr>
        <p:txBody>
          <a:bodyPr>
            <a:normAutofit/>
          </a:bodyPr>
          <a:lstStyle/>
          <a:p>
            <a:pPr marL="0" indent="0" algn="l">
              <a:buNone/>
            </a:pPr>
            <a:r>
              <a:rPr lang="en-US" sz="1600" b="0" i="1" dirty="0">
                <a:solidFill>
                  <a:srgbClr val="2B2B2B"/>
                </a:solidFill>
                <a:effectLst/>
                <a:latin typeface="Merriweather" panose="00000500000000000000" pitchFamily="2" charset="0"/>
              </a:rPr>
              <a:t>6- Prepare situations or scenarios for your personas.</a:t>
            </a:r>
            <a:r>
              <a:rPr lang="en-US" sz="1600" b="0" i="0" dirty="0">
                <a:solidFill>
                  <a:srgbClr val="2B2B2B"/>
                </a:solidFill>
                <a:effectLst/>
                <a:latin typeface="Merriweather" panose="00000500000000000000" pitchFamily="2" charset="0"/>
              </a:rPr>
              <a:t> This engaging persona method is directed at creating scenarios that describe solutions. For this purpose, you should describe a number of specific situations that could trigger use of the product or service you are designing. In other words, situations are the basis of a scenario. You can give each of your personas life by creating scenarios that feature them in the role of a user. Scenarios usually start by placing the persona in a specific context with a problem they want to or have to solve.</a:t>
            </a:r>
          </a:p>
          <a:p>
            <a:pPr marL="0" indent="0" algn="l">
              <a:buNone/>
            </a:pPr>
            <a:r>
              <a:rPr lang="en-US" sz="1600" b="0" i="1" dirty="0">
                <a:solidFill>
                  <a:srgbClr val="2B2B2B"/>
                </a:solidFill>
                <a:effectLst/>
                <a:latin typeface="Merriweather" panose="00000500000000000000" pitchFamily="2" charset="0"/>
              </a:rPr>
              <a:t>7</a:t>
            </a:r>
            <a:r>
              <a:rPr lang="en-US" sz="1600" i="1" dirty="0">
                <a:solidFill>
                  <a:srgbClr val="2B2B2B"/>
                </a:solidFill>
                <a:latin typeface="Merriweather" panose="00000500000000000000" pitchFamily="2" charset="0"/>
              </a:rPr>
              <a:t> - </a:t>
            </a:r>
            <a:r>
              <a:rPr lang="en-US" sz="1600" b="0" i="1" dirty="0">
                <a:solidFill>
                  <a:srgbClr val="2B2B2B"/>
                </a:solidFill>
                <a:effectLst/>
                <a:latin typeface="Merriweather" panose="00000500000000000000" pitchFamily="2" charset="0"/>
              </a:rPr>
              <a:t> Obtain acceptance from the </a:t>
            </a:r>
            <a:r>
              <a:rPr lang="en-US" sz="1600" b="0" i="1" dirty="0" err="1">
                <a:solidFill>
                  <a:srgbClr val="2B2B2B"/>
                </a:solidFill>
                <a:effectLst/>
                <a:latin typeface="Merriweather" panose="00000500000000000000" pitchFamily="2" charset="0"/>
              </a:rPr>
              <a:t>organisation</a:t>
            </a:r>
            <a:r>
              <a:rPr lang="en-US" sz="1600" b="0" i="1" dirty="0">
                <a:solidFill>
                  <a:srgbClr val="2B2B2B"/>
                </a:solidFill>
                <a:effectLst/>
                <a:latin typeface="Merriweather" panose="00000500000000000000" pitchFamily="2" charset="0"/>
              </a:rPr>
              <a:t>.</a:t>
            </a:r>
            <a:r>
              <a:rPr lang="en-US" sz="1600" b="0" i="0" dirty="0">
                <a:solidFill>
                  <a:srgbClr val="2B2B2B"/>
                </a:solidFill>
                <a:effectLst/>
                <a:latin typeface="Merriweather" panose="00000500000000000000" pitchFamily="2" charset="0"/>
              </a:rPr>
              <a:t> You can ask the participants for their opinion, or you can let them participate actively in the process.</a:t>
            </a:r>
          </a:p>
          <a:p>
            <a:pPr marL="0" indent="0" algn="l">
              <a:buNone/>
            </a:pPr>
            <a:r>
              <a:rPr lang="en-US" sz="1600" b="0" i="1" dirty="0">
                <a:solidFill>
                  <a:srgbClr val="2B2B2B"/>
                </a:solidFill>
                <a:effectLst/>
                <a:latin typeface="Merriweather" panose="00000500000000000000" pitchFamily="2" charset="0"/>
              </a:rPr>
              <a:t>8. - Disseminate knowledge.</a:t>
            </a:r>
            <a:endParaRPr lang="en-US" sz="1600" dirty="0">
              <a:solidFill>
                <a:srgbClr val="2B2B2B"/>
              </a:solidFill>
              <a:latin typeface="Merriweather" panose="00000500000000000000" pitchFamily="2" charset="0"/>
            </a:endParaRPr>
          </a:p>
          <a:p>
            <a:pPr marL="0" indent="0" algn="l">
              <a:buNone/>
            </a:pPr>
            <a:r>
              <a:rPr lang="en-US" sz="1600" b="0" i="1" dirty="0">
                <a:solidFill>
                  <a:srgbClr val="2B2B2B"/>
                </a:solidFill>
                <a:effectLst/>
                <a:latin typeface="Merriweather" panose="00000500000000000000" pitchFamily="2" charset="0"/>
              </a:rPr>
              <a:t>9</a:t>
            </a:r>
            <a:r>
              <a:rPr lang="en-US" sz="1600" i="1" dirty="0">
                <a:solidFill>
                  <a:srgbClr val="2B2B2B"/>
                </a:solidFill>
                <a:latin typeface="Merriweather" panose="00000500000000000000" pitchFamily="2" charset="0"/>
              </a:rPr>
              <a:t> -</a:t>
            </a:r>
            <a:r>
              <a:rPr lang="en-US" sz="1600" b="0" i="1" dirty="0">
                <a:solidFill>
                  <a:srgbClr val="2B2B2B"/>
                </a:solidFill>
                <a:effectLst/>
                <a:latin typeface="Merriweather" panose="00000500000000000000" pitchFamily="2" charset="0"/>
              </a:rPr>
              <a:t> Everyone prepares scenarios.</a:t>
            </a:r>
            <a:r>
              <a:rPr lang="en-US" sz="1600" b="0" i="0" dirty="0">
                <a:solidFill>
                  <a:srgbClr val="2B2B2B"/>
                </a:solidFill>
                <a:effectLst/>
                <a:latin typeface="Merriweather" panose="00000500000000000000" pitchFamily="2" charset="0"/>
              </a:rPr>
              <a:t> Personas have no value in themselves, until the persona becomes part of a scenario – the story about how the persona uses a future product – it does not have real value.</a:t>
            </a:r>
          </a:p>
          <a:p>
            <a:pPr marL="0" indent="0" algn="l">
              <a:buNone/>
            </a:pPr>
            <a:r>
              <a:rPr lang="en-US" sz="1600" b="0" i="1" dirty="0">
                <a:solidFill>
                  <a:srgbClr val="2B2B2B"/>
                </a:solidFill>
                <a:effectLst/>
                <a:latin typeface="Merriweather" panose="00000500000000000000" pitchFamily="2" charset="0"/>
              </a:rPr>
              <a:t>10</a:t>
            </a:r>
            <a:r>
              <a:rPr lang="en-US" sz="1600" i="1" dirty="0">
                <a:solidFill>
                  <a:srgbClr val="2B2B2B"/>
                </a:solidFill>
                <a:latin typeface="Merriweather" panose="00000500000000000000" pitchFamily="2" charset="0"/>
              </a:rPr>
              <a:t> -</a:t>
            </a:r>
            <a:r>
              <a:rPr lang="en-US" sz="1600" b="0" i="1" dirty="0">
                <a:solidFill>
                  <a:srgbClr val="2B2B2B"/>
                </a:solidFill>
                <a:effectLst/>
                <a:latin typeface="Merriweather" panose="00000500000000000000" pitchFamily="2" charset="0"/>
              </a:rPr>
              <a:t> Make ongoing adjustments.</a:t>
            </a:r>
            <a:r>
              <a:rPr lang="en-US" sz="1600" b="0" i="0" dirty="0">
                <a:solidFill>
                  <a:srgbClr val="2B2B2B"/>
                </a:solidFill>
                <a:effectLst/>
                <a:latin typeface="Merriweather" panose="00000500000000000000" pitchFamily="2" charset="0"/>
              </a:rPr>
              <a:t> The last step is the future life of the persona descriptions. You should revise the descriptions on a regular basis. New information and new aspects may affect the descriptions. Sometimes you would need to rewrite the existing persona descriptions, add new personas, or eliminate outdated personas.</a:t>
            </a:r>
          </a:p>
          <a:p>
            <a:pPr algn="l"/>
            <a:endParaRPr lang="en-US" sz="2400" dirty="0"/>
          </a:p>
        </p:txBody>
      </p:sp>
    </p:spTree>
    <p:extLst>
      <p:ext uri="{BB962C8B-B14F-4D97-AF65-F5344CB8AC3E}">
        <p14:creationId xmlns:p14="http://schemas.microsoft.com/office/powerpoint/2010/main" val="22847580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2C4E34-B98E-4C9D-B6F9-44561C278CF1}"/>
              </a:ext>
            </a:extLst>
          </p:cNvPr>
          <p:cNvSpPr>
            <a:spLocks noGrp="1"/>
          </p:cNvSpPr>
          <p:nvPr>
            <p:ph type="title"/>
          </p:nvPr>
        </p:nvSpPr>
        <p:spPr>
          <a:xfrm>
            <a:off x="6500978" y="78991"/>
            <a:ext cx="3733482" cy="1090538"/>
          </a:xfrm>
        </p:spPr>
        <p:txBody>
          <a:bodyPr>
            <a:normAutofit/>
          </a:bodyPr>
          <a:lstStyle/>
          <a:p>
            <a:r>
              <a:rPr lang="it-IT" dirty="0">
                <a:solidFill>
                  <a:srgbClr val="000000"/>
                </a:solidFill>
              </a:rPr>
              <a:t>PERSONA</a:t>
            </a:r>
          </a:p>
        </p:txBody>
      </p:sp>
      <p:pic>
        <p:nvPicPr>
          <p:cNvPr id="5" name="Picture 2">
            <a:extLst>
              <a:ext uri="{FF2B5EF4-FFF2-40B4-BE49-F238E27FC236}">
                <a16:creationId xmlns:a16="http://schemas.microsoft.com/office/drawing/2014/main" id="{FE00D5EE-457B-4462-B593-373C94D484FB}"/>
              </a:ext>
            </a:extLst>
          </p:cNvPr>
          <p:cNvPicPr>
            <a:picLocks noChangeAspect="1" noChangeArrowheads="1"/>
          </p:cNvPicPr>
          <p:nvPr/>
        </p:nvPicPr>
        <p:blipFill rotWithShape="1">
          <a:blip r:embed="rId2" cstate="print">
            <a:alphaModFix/>
            <a:extLst>
              <a:ext uri="{28A0092B-C50C-407E-A947-70E740481C1C}">
                <a14:useLocalDpi xmlns:a14="http://schemas.microsoft.com/office/drawing/2010/main" val="0"/>
              </a:ext>
            </a:extLst>
          </a:blip>
          <a:srcRect l="20169" r="8176" b="3"/>
          <a:stretch/>
        </p:blipFill>
        <p:spPr bwMode="auto">
          <a:xfrm>
            <a:off x="1524020" y="1351211"/>
            <a:ext cx="4180350" cy="4375387"/>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3" name="Segnaposto contenuto 2">
            <a:extLst>
              <a:ext uri="{FF2B5EF4-FFF2-40B4-BE49-F238E27FC236}">
                <a16:creationId xmlns:a16="http://schemas.microsoft.com/office/drawing/2014/main" id="{588F4B55-DE37-4C25-86F3-CA7AE93E77F9}"/>
              </a:ext>
            </a:extLst>
          </p:cNvPr>
          <p:cNvSpPr>
            <a:spLocks noGrp="1"/>
          </p:cNvSpPr>
          <p:nvPr>
            <p:ph idx="1"/>
          </p:nvPr>
        </p:nvSpPr>
        <p:spPr>
          <a:xfrm>
            <a:off x="6240016" y="836712"/>
            <a:ext cx="3994445" cy="5256584"/>
          </a:xfrm>
        </p:spPr>
        <p:txBody>
          <a:bodyPr anchor="ctr">
            <a:normAutofit fontScale="92500" lnSpcReduction="10000"/>
          </a:bodyPr>
          <a:lstStyle/>
          <a:p>
            <a:pPr marL="0" indent="0">
              <a:buNone/>
            </a:pPr>
            <a:r>
              <a:rPr lang="en-US" sz="1400" dirty="0">
                <a:solidFill>
                  <a:srgbClr val="000000"/>
                </a:solidFill>
              </a:rPr>
              <a:t>Background </a:t>
            </a:r>
            <a:r>
              <a:rPr lang="en-US" sz="1400" dirty="0" err="1">
                <a:solidFill>
                  <a:srgbClr val="000000"/>
                </a:solidFill>
              </a:rPr>
              <a:t>sociale</a:t>
            </a:r>
            <a:r>
              <a:rPr lang="en-US" sz="1400" dirty="0">
                <a:solidFill>
                  <a:srgbClr val="000000"/>
                </a:solidFill>
              </a:rPr>
              <a:t> e </a:t>
            </a:r>
            <a:r>
              <a:rPr lang="en-US" sz="1400" dirty="0" err="1">
                <a:solidFill>
                  <a:srgbClr val="000000"/>
                </a:solidFill>
              </a:rPr>
              <a:t>culturale</a:t>
            </a:r>
            <a:r>
              <a:rPr lang="en-US" sz="1400" dirty="0">
                <a:solidFill>
                  <a:srgbClr val="000000"/>
                </a:solidFill>
              </a:rPr>
              <a:t> </a:t>
            </a:r>
            <a:r>
              <a:rPr lang="en-US" sz="1400" dirty="0" err="1">
                <a:solidFill>
                  <a:srgbClr val="000000"/>
                </a:solidFill>
              </a:rPr>
              <a:t>degli</a:t>
            </a:r>
            <a:r>
              <a:rPr lang="en-US" sz="1400" dirty="0">
                <a:solidFill>
                  <a:srgbClr val="000000"/>
                </a:solidFill>
              </a:rPr>
              <a:t> </a:t>
            </a:r>
            <a:r>
              <a:rPr lang="en-US" sz="1400" dirty="0" err="1">
                <a:solidFill>
                  <a:srgbClr val="000000"/>
                </a:solidFill>
              </a:rPr>
              <a:t>utenti</a:t>
            </a:r>
            <a:endParaRPr lang="en-US" sz="1400" dirty="0">
              <a:solidFill>
                <a:srgbClr val="000000"/>
              </a:solidFill>
            </a:endParaRPr>
          </a:p>
          <a:p>
            <a:pPr marL="0" indent="0">
              <a:buNone/>
            </a:pPr>
            <a:r>
              <a:rPr lang="en-US" sz="1400" dirty="0" err="1">
                <a:solidFill>
                  <a:srgbClr val="000000"/>
                </a:solidFill>
              </a:rPr>
              <a:t>Tratti</a:t>
            </a:r>
            <a:r>
              <a:rPr lang="en-US" sz="1400" dirty="0">
                <a:solidFill>
                  <a:srgbClr val="000000"/>
                </a:solidFill>
              </a:rPr>
              <a:t> </a:t>
            </a:r>
            <a:r>
              <a:rPr lang="en-US" sz="1400" dirty="0" err="1">
                <a:solidFill>
                  <a:srgbClr val="000000"/>
                </a:solidFill>
              </a:rPr>
              <a:t>psicologici</a:t>
            </a:r>
            <a:endParaRPr lang="en-US" sz="1400" dirty="0">
              <a:solidFill>
                <a:srgbClr val="000000"/>
              </a:solidFill>
            </a:endParaRPr>
          </a:p>
          <a:p>
            <a:pPr marL="0" indent="0">
              <a:buNone/>
            </a:pPr>
            <a:r>
              <a:rPr lang="en-US" sz="1400" dirty="0" err="1">
                <a:solidFill>
                  <a:srgbClr val="000000"/>
                </a:solidFill>
              </a:rPr>
              <a:t>Sentimenti</a:t>
            </a:r>
            <a:r>
              <a:rPr lang="en-US" sz="1400" dirty="0">
                <a:solidFill>
                  <a:srgbClr val="000000"/>
                </a:solidFill>
              </a:rPr>
              <a:t> e </a:t>
            </a:r>
            <a:r>
              <a:rPr lang="en-US" sz="1400" dirty="0" err="1">
                <a:solidFill>
                  <a:srgbClr val="000000"/>
                </a:solidFill>
              </a:rPr>
              <a:t>Frustrazioni</a:t>
            </a:r>
            <a:endParaRPr lang="en-US" sz="1400" dirty="0">
              <a:solidFill>
                <a:srgbClr val="000000"/>
              </a:solidFill>
            </a:endParaRPr>
          </a:p>
          <a:p>
            <a:pPr marL="0" indent="0">
              <a:buNone/>
            </a:pPr>
            <a:r>
              <a:rPr lang="en-US" sz="1400" dirty="0" err="1">
                <a:solidFill>
                  <a:srgbClr val="000000"/>
                </a:solidFill>
              </a:rPr>
              <a:t>Informazioni</a:t>
            </a:r>
            <a:r>
              <a:rPr lang="en-US" sz="1400" dirty="0">
                <a:solidFill>
                  <a:srgbClr val="000000"/>
                </a:solidFill>
              </a:rPr>
              <a:t> </a:t>
            </a:r>
            <a:r>
              <a:rPr lang="en-US" sz="1400" dirty="0" err="1">
                <a:solidFill>
                  <a:srgbClr val="000000"/>
                </a:solidFill>
              </a:rPr>
              <a:t>fittizie</a:t>
            </a:r>
            <a:r>
              <a:rPr lang="en-US" sz="1400" dirty="0">
                <a:solidFill>
                  <a:srgbClr val="000000"/>
                </a:solidFill>
              </a:rPr>
              <a:t> per </a:t>
            </a:r>
            <a:r>
              <a:rPr lang="en-US" sz="1400" dirty="0" err="1">
                <a:solidFill>
                  <a:srgbClr val="000000"/>
                </a:solidFill>
              </a:rPr>
              <a:t>evocare</a:t>
            </a:r>
            <a:r>
              <a:rPr lang="en-US" sz="1400" dirty="0">
                <a:solidFill>
                  <a:srgbClr val="000000"/>
                </a:solidFill>
              </a:rPr>
              <a:t> </a:t>
            </a:r>
            <a:r>
              <a:rPr lang="en-US" sz="1400" dirty="0" err="1">
                <a:solidFill>
                  <a:srgbClr val="000000"/>
                </a:solidFill>
              </a:rPr>
              <a:t>empatia</a:t>
            </a:r>
            <a:endParaRPr lang="en-US" sz="1400" dirty="0">
              <a:solidFill>
                <a:srgbClr val="000000"/>
              </a:solidFill>
            </a:endParaRPr>
          </a:p>
          <a:p>
            <a:pPr marL="0" indent="0">
              <a:buNone/>
            </a:pPr>
            <a:endParaRPr lang="en-US" sz="1400" dirty="0">
              <a:solidFill>
                <a:srgbClr val="000000"/>
              </a:solidFill>
            </a:endParaRPr>
          </a:p>
          <a:p>
            <a:pPr>
              <a:lnSpc>
                <a:spcPct val="90000"/>
              </a:lnSpc>
            </a:pPr>
            <a:r>
              <a:rPr lang="en-US" sz="1400" dirty="0" err="1">
                <a:solidFill>
                  <a:srgbClr val="000000"/>
                </a:solidFill>
              </a:rPr>
              <a:t>Descrizione</a:t>
            </a:r>
            <a:r>
              <a:rPr lang="en-US" sz="1400" dirty="0">
                <a:solidFill>
                  <a:srgbClr val="000000"/>
                </a:solidFill>
              </a:rPr>
              <a:t> del target group </a:t>
            </a:r>
            <a:r>
              <a:rPr lang="en-US" sz="1400" i="1" dirty="0">
                <a:solidFill>
                  <a:srgbClr val="000000"/>
                </a:solidFill>
              </a:rPr>
              <a:t>social media per </a:t>
            </a:r>
            <a:r>
              <a:rPr lang="en-US" sz="1400" i="1" dirty="0" err="1">
                <a:solidFill>
                  <a:srgbClr val="000000"/>
                </a:solidFill>
              </a:rPr>
              <a:t>anziani</a:t>
            </a:r>
            <a:endParaRPr lang="en-US" sz="1400" i="1" dirty="0">
              <a:solidFill>
                <a:srgbClr val="000000"/>
              </a:solidFill>
            </a:endParaRPr>
          </a:p>
          <a:p>
            <a:pPr lvl="1">
              <a:lnSpc>
                <a:spcPct val="90000"/>
              </a:lnSpc>
            </a:pPr>
            <a:r>
              <a:rPr lang="en-US" sz="1400" dirty="0" err="1">
                <a:solidFill>
                  <a:srgbClr val="000000"/>
                </a:solidFill>
              </a:rPr>
              <a:t>Anziana</a:t>
            </a:r>
            <a:r>
              <a:rPr lang="en-US" sz="1400" dirty="0">
                <a:solidFill>
                  <a:srgbClr val="000000"/>
                </a:solidFill>
              </a:rPr>
              <a:t> </a:t>
            </a:r>
            <a:r>
              <a:rPr lang="en-US" sz="1400" dirty="0" err="1">
                <a:solidFill>
                  <a:srgbClr val="000000"/>
                </a:solidFill>
              </a:rPr>
              <a:t>che</a:t>
            </a:r>
            <a:r>
              <a:rPr lang="en-US" sz="1400" dirty="0">
                <a:solidFill>
                  <a:srgbClr val="000000"/>
                </a:solidFill>
              </a:rPr>
              <a:t> </a:t>
            </a:r>
            <a:r>
              <a:rPr lang="en-US" sz="1400" dirty="0" err="1">
                <a:solidFill>
                  <a:srgbClr val="000000"/>
                </a:solidFill>
              </a:rPr>
              <a:t>vive</a:t>
            </a:r>
            <a:r>
              <a:rPr lang="en-US" sz="1400" dirty="0">
                <a:solidFill>
                  <a:srgbClr val="000000"/>
                </a:solidFill>
              </a:rPr>
              <a:t> da sola </a:t>
            </a:r>
            <a:r>
              <a:rPr lang="en-US" sz="1400" dirty="0" err="1">
                <a:solidFill>
                  <a:srgbClr val="000000"/>
                </a:solidFill>
              </a:rPr>
              <a:t>nella</a:t>
            </a:r>
            <a:r>
              <a:rPr lang="en-US" sz="1400" dirty="0">
                <a:solidFill>
                  <a:srgbClr val="000000"/>
                </a:solidFill>
              </a:rPr>
              <a:t> </a:t>
            </a:r>
            <a:r>
              <a:rPr lang="en-US" sz="1400" dirty="0" err="1">
                <a:solidFill>
                  <a:srgbClr val="000000"/>
                </a:solidFill>
              </a:rPr>
              <a:t>regione</a:t>
            </a:r>
            <a:r>
              <a:rPr lang="en-US" sz="1400" dirty="0">
                <a:solidFill>
                  <a:srgbClr val="000000"/>
                </a:solidFill>
              </a:rPr>
              <a:t> di Timbuktu</a:t>
            </a:r>
          </a:p>
          <a:p>
            <a:pPr lvl="1">
              <a:lnSpc>
                <a:spcPct val="90000"/>
              </a:lnSpc>
            </a:pPr>
            <a:r>
              <a:rPr lang="en-US" sz="1400" dirty="0">
                <a:solidFill>
                  <a:srgbClr val="000000"/>
                </a:solidFill>
              </a:rPr>
              <a:t>I </a:t>
            </a:r>
            <a:r>
              <a:rPr lang="en-US" sz="1400" dirty="0" err="1">
                <a:solidFill>
                  <a:srgbClr val="000000"/>
                </a:solidFill>
              </a:rPr>
              <a:t>figli</a:t>
            </a:r>
            <a:r>
              <a:rPr lang="en-US" sz="1400" dirty="0">
                <a:solidFill>
                  <a:srgbClr val="000000"/>
                </a:solidFill>
              </a:rPr>
              <a:t> </a:t>
            </a:r>
            <a:r>
              <a:rPr lang="en-US" sz="1400" dirty="0" err="1">
                <a:solidFill>
                  <a:srgbClr val="000000"/>
                </a:solidFill>
              </a:rPr>
              <a:t>vivono</a:t>
            </a:r>
            <a:r>
              <a:rPr lang="en-US" sz="1400" dirty="0">
                <a:solidFill>
                  <a:srgbClr val="000000"/>
                </a:solidFill>
              </a:rPr>
              <a:t> </a:t>
            </a:r>
            <a:r>
              <a:rPr lang="en-US" sz="1400" dirty="0" err="1">
                <a:solidFill>
                  <a:srgbClr val="000000"/>
                </a:solidFill>
              </a:rPr>
              <a:t>lontani</a:t>
            </a:r>
            <a:r>
              <a:rPr lang="en-US" sz="1400" dirty="0">
                <a:solidFill>
                  <a:srgbClr val="000000"/>
                </a:solidFill>
              </a:rPr>
              <a:t> con le </a:t>
            </a:r>
            <a:r>
              <a:rPr lang="en-US" sz="1400" dirty="0" err="1">
                <a:solidFill>
                  <a:srgbClr val="000000"/>
                </a:solidFill>
              </a:rPr>
              <a:t>loro</a:t>
            </a:r>
            <a:r>
              <a:rPr lang="en-US" sz="1400" dirty="0">
                <a:solidFill>
                  <a:srgbClr val="000000"/>
                </a:solidFill>
              </a:rPr>
              <a:t> </a:t>
            </a:r>
            <a:r>
              <a:rPr lang="en-US" sz="1400" dirty="0" err="1">
                <a:solidFill>
                  <a:srgbClr val="000000"/>
                </a:solidFill>
              </a:rPr>
              <a:t>famiglie</a:t>
            </a:r>
            <a:endParaRPr lang="en-US" sz="1400" dirty="0">
              <a:solidFill>
                <a:srgbClr val="000000"/>
              </a:solidFill>
            </a:endParaRPr>
          </a:p>
          <a:p>
            <a:pPr lvl="1">
              <a:lnSpc>
                <a:spcPct val="90000"/>
              </a:lnSpc>
            </a:pPr>
            <a:r>
              <a:rPr lang="en-US" sz="1400" dirty="0">
                <a:solidFill>
                  <a:srgbClr val="000000"/>
                </a:solidFill>
              </a:rPr>
              <a:t>Si </a:t>
            </a:r>
            <a:r>
              <a:rPr lang="en-US" sz="1400" dirty="0" err="1">
                <a:solidFill>
                  <a:srgbClr val="000000"/>
                </a:solidFill>
              </a:rPr>
              <a:t>sente</a:t>
            </a:r>
            <a:r>
              <a:rPr lang="en-US" sz="1400" dirty="0">
                <a:solidFill>
                  <a:srgbClr val="000000"/>
                </a:solidFill>
              </a:rPr>
              <a:t> sola </a:t>
            </a:r>
            <a:r>
              <a:rPr lang="en-US" sz="1400" dirty="0" err="1">
                <a:solidFill>
                  <a:srgbClr val="000000"/>
                </a:solidFill>
              </a:rPr>
              <a:t>quando</a:t>
            </a:r>
            <a:r>
              <a:rPr lang="en-US" sz="1400" dirty="0">
                <a:solidFill>
                  <a:srgbClr val="000000"/>
                </a:solidFill>
              </a:rPr>
              <a:t> </a:t>
            </a:r>
            <a:r>
              <a:rPr lang="en-US" sz="1400" dirty="0" err="1">
                <a:solidFill>
                  <a:srgbClr val="000000"/>
                </a:solidFill>
              </a:rPr>
              <a:t>mangia</a:t>
            </a:r>
            <a:r>
              <a:rPr lang="en-US" sz="1400" dirty="0">
                <a:solidFill>
                  <a:srgbClr val="000000"/>
                </a:solidFill>
              </a:rPr>
              <a:t> da sola</a:t>
            </a:r>
          </a:p>
          <a:p>
            <a:pPr lvl="1">
              <a:lnSpc>
                <a:spcPct val="90000"/>
              </a:lnSpc>
            </a:pPr>
            <a:endParaRPr lang="en-US" sz="1400" dirty="0">
              <a:solidFill>
                <a:srgbClr val="000000"/>
              </a:solidFill>
            </a:endParaRPr>
          </a:p>
          <a:p>
            <a:pPr>
              <a:lnSpc>
                <a:spcPct val="90000"/>
              </a:lnSpc>
            </a:pPr>
            <a:r>
              <a:rPr lang="en-US" sz="1400" dirty="0" err="1">
                <a:solidFill>
                  <a:srgbClr val="000000"/>
                </a:solidFill>
              </a:rPr>
              <a:t>Descrizione</a:t>
            </a:r>
            <a:r>
              <a:rPr lang="en-US" sz="1400" dirty="0">
                <a:solidFill>
                  <a:srgbClr val="000000"/>
                </a:solidFill>
              </a:rPr>
              <a:t> </a:t>
            </a:r>
            <a:r>
              <a:rPr lang="en-US" sz="1400" dirty="0" err="1">
                <a:solidFill>
                  <a:srgbClr val="000000"/>
                </a:solidFill>
              </a:rPr>
              <a:t>empatica</a:t>
            </a:r>
            <a:r>
              <a:rPr lang="en-US" sz="1400" dirty="0">
                <a:solidFill>
                  <a:srgbClr val="000000"/>
                </a:solidFill>
              </a:rPr>
              <a:t>:</a:t>
            </a:r>
          </a:p>
          <a:p>
            <a:pPr marL="400050" lvl="1" indent="0">
              <a:buNone/>
            </a:pPr>
            <a:r>
              <a:rPr lang="en-US" sz="1400" i="1" dirty="0">
                <a:solidFill>
                  <a:srgbClr val="000000"/>
                </a:solidFill>
              </a:rPr>
              <a:t>La Signora Verdi ha 68 </a:t>
            </a:r>
            <a:r>
              <a:rPr lang="en-US" sz="1400" i="1" dirty="0" err="1">
                <a:solidFill>
                  <a:srgbClr val="000000"/>
                </a:solidFill>
              </a:rPr>
              <a:t>anni</a:t>
            </a:r>
            <a:r>
              <a:rPr lang="en-US" sz="1400" i="1" dirty="0">
                <a:solidFill>
                  <a:srgbClr val="000000"/>
                </a:solidFill>
              </a:rPr>
              <a:t>, ha </a:t>
            </a:r>
            <a:r>
              <a:rPr lang="en-US" sz="1400" i="1" dirty="0" err="1">
                <a:solidFill>
                  <a:srgbClr val="000000"/>
                </a:solidFill>
              </a:rPr>
              <a:t>sempre</a:t>
            </a:r>
            <a:r>
              <a:rPr lang="en-US" sz="1400" i="1" dirty="0">
                <a:solidFill>
                  <a:srgbClr val="000000"/>
                </a:solidFill>
              </a:rPr>
              <a:t> </a:t>
            </a:r>
            <a:r>
              <a:rPr lang="en-US" sz="1400" i="1" dirty="0" err="1">
                <a:solidFill>
                  <a:srgbClr val="000000"/>
                </a:solidFill>
              </a:rPr>
              <a:t>amato</a:t>
            </a:r>
            <a:r>
              <a:rPr lang="en-US" sz="1400" i="1" dirty="0">
                <a:solidFill>
                  <a:srgbClr val="000000"/>
                </a:solidFill>
              </a:rPr>
              <a:t> </a:t>
            </a:r>
            <a:r>
              <a:rPr lang="en-US" sz="1400" i="1" dirty="0" err="1">
                <a:solidFill>
                  <a:srgbClr val="000000"/>
                </a:solidFill>
              </a:rPr>
              <a:t>cucinare</a:t>
            </a:r>
            <a:r>
              <a:rPr lang="en-US" sz="1400" i="1" dirty="0">
                <a:solidFill>
                  <a:srgbClr val="000000"/>
                </a:solidFill>
              </a:rPr>
              <a:t> per </a:t>
            </a:r>
            <a:r>
              <a:rPr lang="en-US" sz="1400" i="1" dirty="0" err="1">
                <a:solidFill>
                  <a:srgbClr val="000000"/>
                </a:solidFill>
              </a:rPr>
              <a:t>suo</a:t>
            </a:r>
            <a:r>
              <a:rPr lang="en-US" sz="1400" i="1" dirty="0">
                <a:solidFill>
                  <a:srgbClr val="000000"/>
                </a:solidFill>
              </a:rPr>
              <a:t> </a:t>
            </a:r>
            <a:r>
              <a:rPr lang="en-US" sz="1400" i="1" dirty="0" err="1">
                <a:solidFill>
                  <a:srgbClr val="000000"/>
                </a:solidFill>
              </a:rPr>
              <a:t>marito</a:t>
            </a:r>
            <a:r>
              <a:rPr lang="en-US" sz="1400" i="1" dirty="0">
                <a:solidFill>
                  <a:srgbClr val="000000"/>
                </a:solidFill>
              </a:rPr>
              <a:t>. Da </a:t>
            </a:r>
            <a:r>
              <a:rPr lang="en-US" sz="1400" i="1" dirty="0" err="1">
                <a:solidFill>
                  <a:srgbClr val="000000"/>
                </a:solidFill>
              </a:rPr>
              <a:t>quando</a:t>
            </a:r>
            <a:r>
              <a:rPr lang="en-US" sz="1400" i="1" dirty="0">
                <a:solidFill>
                  <a:srgbClr val="000000"/>
                </a:solidFill>
              </a:rPr>
              <a:t> e’ </a:t>
            </a:r>
            <a:r>
              <a:rPr lang="en-US" sz="1400" i="1" dirty="0" err="1">
                <a:solidFill>
                  <a:srgbClr val="000000"/>
                </a:solidFill>
              </a:rPr>
              <a:t>morto</a:t>
            </a:r>
            <a:r>
              <a:rPr lang="en-US" sz="1400" i="1" dirty="0">
                <a:solidFill>
                  <a:srgbClr val="000000"/>
                </a:solidFill>
              </a:rPr>
              <a:t> lei </a:t>
            </a:r>
            <a:r>
              <a:rPr lang="en-US" sz="1400" i="1" dirty="0" err="1">
                <a:solidFill>
                  <a:srgbClr val="000000"/>
                </a:solidFill>
              </a:rPr>
              <a:t>vive</a:t>
            </a:r>
            <a:r>
              <a:rPr lang="en-US" sz="1400" i="1" dirty="0">
                <a:solidFill>
                  <a:srgbClr val="000000"/>
                </a:solidFill>
              </a:rPr>
              <a:t> da sola </a:t>
            </a:r>
            <a:r>
              <a:rPr lang="en-US" sz="1400" i="1" dirty="0" err="1">
                <a:solidFill>
                  <a:srgbClr val="000000"/>
                </a:solidFill>
              </a:rPr>
              <a:t>nella</a:t>
            </a:r>
            <a:r>
              <a:rPr lang="en-US" sz="1400" i="1" dirty="0">
                <a:solidFill>
                  <a:srgbClr val="000000"/>
                </a:solidFill>
              </a:rPr>
              <a:t> </a:t>
            </a:r>
            <a:r>
              <a:rPr lang="en-US" sz="1400" i="1" dirty="0" err="1">
                <a:solidFill>
                  <a:srgbClr val="000000"/>
                </a:solidFill>
              </a:rPr>
              <a:t>sua</a:t>
            </a:r>
            <a:r>
              <a:rPr lang="en-US" sz="1400" i="1" dirty="0">
                <a:solidFill>
                  <a:srgbClr val="000000"/>
                </a:solidFill>
              </a:rPr>
              <a:t> casa dove I </a:t>
            </a:r>
            <a:r>
              <a:rPr lang="en-US" sz="1400" i="1" dirty="0" err="1">
                <a:solidFill>
                  <a:srgbClr val="000000"/>
                </a:solidFill>
              </a:rPr>
              <a:t>suoi</a:t>
            </a:r>
            <a:r>
              <a:rPr lang="en-US" sz="1400" i="1" dirty="0">
                <a:solidFill>
                  <a:srgbClr val="000000"/>
                </a:solidFill>
              </a:rPr>
              <a:t> </a:t>
            </a:r>
            <a:r>
              <a:rPr lang="en-US" sz="1400" i="1" dirty="0" err="1">
                <a:solidFill>
                  <a:srgbClr val="000000"/>
                </a:solidFill>
              </a:rPr>
              <a:t>figli</a:t>
            </a:r>
            <a:r>
              <a:rPr lang="en-US" sz="1400" i="1" dirty="0">
                <a:solidFill>
                  <a:srgbClr val="000000"/>
                </a:solidFill>
              </a:rPr>
              <a:t> </a:t>
            </a:r>
            <a:r>
              <a:rPr lang="en-US" sz="1400" i="1" dirty="0" err="1">
                <a:solidFill>
                  <a:srgbClr val="000000"/>
                </a:solidFill>
              </a:rPr>
              <a:t>sono</a:t>
            </a:r>
            <a:r>
              <a:rPr lang="en-US" sz="1400" i="1" dirty="0">
                <a:solidFill>
                  <a:srgbClr val="000000"/>
                </a:solidFill>
              </a:rPr>
              <a:t> </a:t>
            </a:r>
            <a:r>
              <a:rPr lang="en-US" sz="1400" i="1" dirty="0" err="1">
                <a:solidFill>
                  <a:srgbClr val="000000"/>
                </a:solidFill>
              </a:rPr>
              <a:t>cresciuti</a:t>
            </a:r>
            <a:r>
              <a:rPr lang="en-US" sz="1400" i="1" dirty="0">
                <a:solidFill>
                  <a:srgbClr val="000000"/>
                </a:solidFill>
              </a:rPr>
              <a:t>. Ora </a:t>
            </a:r>
            <a:r>
              <a:rPr lang="en-US" sz="1400" i="1" dirty="0" err="1">
                <a:solidFill>
                  <a:srgbClr val="000000"/>
                </a:solidFill>
              </a:rPr>
              <a:t>vivono</a:t>
            </a:r>
            <a:r>
              <a:rPr lang="en-US" sz="1400" i="1" dirty="0">
                <a:solidFill>
                  <a:srgbClr val="000000"/>
                </a:solidFill>
              </a:rPr>
              <a:t> con le </a:t>
            </a:r>
            <a:r>
              <a:rPr lang="en-US" sz="1400" i="1" dirty="0" err="1">
                <a:solidFill>
                  <a:srgbClr val="000000"/>
                </a:solidFill>
              </a:rPr>
              <a:t>loro</a:t>
            </a:r>
            <a:r>
              <a:rPr lang="en-US" sz="1400" i="1" dirty="0">
                <a:solidFill>
                  <a:srgbClr val="000000"/>
                </a:solidFill>
              </a:rPr>
              <a:t> </a:t>
            </a:r>
            <a:r>
              <a:rPr lang="en-US" sz="1400" i="1" dirty="0" err="1">
                <a:solidFill>
                  <a:srgbClr val="000000"/>
                </a:solidFill>
              </a:rPr>
              <a:t>famiglie</a:t>
            </a:r>
            <a:r>
              <a:rPr lang="en-US" sz="1400" i="1" dirty="0">
                <a:solidFill>
                  <a:srgbClr val="000000"/>
                </a:solidFill>
              </a:rPr>
              <a:t> </a:t>
            </a:r>
            <a:r>
              <a:rPr lang="en-US" sz="1400" i="1" dirty="0" err="1">
                <a:solidFill>
                  <a:srgbClr val="000000"/>
                </a:solidFill>
              </a:rPr>
              <a:t>lontani</a:t>
            </a:r>
            <a:r>
              <a:rPr lang="en-US" sz="1400" i="1" dirty="0">
                <a:solidFill>
                  <a:srgbClr val="000000"/>
                </a:solidFill>
              </a:rPr>
              <a:t> </a:t>
            </a:r>
            <a:r>
              <a:rPr lang="en-US" sz="1400" i="1" dirty="0" err="1">
                <a:solidFill>
                  <a:srgbClr val="000000"/>
                </a:solidFill>
              </a:rPr>
              <a:t>dalla</a:t>
            </a:r>
            <a:r>
              <a:rPr lang="en-US" sz="1400" i="1" dirty="0">
                <a:solidFill>
                  <a:srgbClr val="000000"/>
                </a:solidFill>
              </a:rPr>
              <a:t> </a:t>
            </a:r>
            <a:r>
              <a:rPr lang="en-US" sz="1400" i="1" dirty="0" err="1">
                <a:solidFill>
                  <a:srgbClr val="000000"/>
                </a:solidFill>
              </a:rPr>
              <a:t>regione</a:t>
            </a:r>
            <a:r>
              <a:rPr lang="en-US" sz="1400" i="1" dirty="0">
                <a:solidFill>
                  <a:srgbClr val="000000"/>
                </a:solidFill>
              </a:rPr>
              <a:t> di Timbuktu. Le </a:t>
            </a:r>
            <a:r>
              <a:rPr lang="en-US" sz="1400" i="1" dirty="0" err="1">
                <a:solidFill>
                  <a:srgbClr val="000000"/>
                </a:solidFill>
              </a:rPr>
              <a:t>fanno</a:t>
            </a:r>
            <a:r>
              <a:rPr lang="en-US" sz="1400" i="1" dirty="0">
                <a:solidFill>
                  <a:srgbClr val="000000"/>
                </a:solidFill>
              </a:rPr>
              <a:t> </a:t>
            </a:r>
            <a:r>
              <a:rPr lang="en-US" sz="1400" i="1" dirty="0" err="1">
                <a:solidFill>
                  <a:srgbClr val="000000"/>
                </a:solidFill>
              </a:rPr>
              <a:t>visita</a:t>
            </a:r>
            <a:r>
              <a:rPr lang="en-US" sz="1400" i="1" dirty="0">
                <a:solidFill>
                  <a:srgbClr val="000000"/>
                </a:solidFill>
              </a:rPr>
              <a:t> una </a:t>
            </a:r>
            <a:r>
              <a:rPr lang="en-US" sz="1400" i="1" dirty="0" err="1">
                <a:solidFill>
                  <a:srgbClr val="000000"/>
                </a:solidFill>
              </a:rPr>
              <a:t>settimana</a:t>
            </a:r>
            <a:r>
              <a:rPr lang="en-US" sz="1400" i="1" dirty="0">
                <a:solidFill>
                  <a:srgbClr val="000000"/>
                </a:solidFill>
              </a:rPr>
              <a:t> </a:t>
            </a:r>
            <a:r>
              <a:rPr lang="en-US" sz="1400" i="1" dirty="0" err="1">
                <a:solidFill>
                  <a:srgbClr val="000000"/>
                </a:solidFill>
              </a:rPr>
              <a:t>si</a:t>
            </a:r>
            <a:r>
              <a:rPr lang="en-US" sz="1400" i="1" dirty="0">
                <a:solidFill>
                  <a:srgbClr val="000000"/>
                </a:solidFill>
              </a:rPr>
              <a:t> e una </a:t>
            </a:r>
            <a:r>
              <a:rPr lang="en-US" sz="1400" i="1" dirty="0" err="1">
                <a:solidFill>
                  <a:srgbClr val="000000"/>
                </a:solidFill>
              </a:rPr>
              <a:t>no.Lei</a:t>
            </a:r>
            <a:r>
              <a:rPr lang="en-US" sz="1400" i="1" dirty="0">
                <a:solidFill>
                  <a:srgbClr val="000000"/>
                </a:solidFill>
              </a:rPr>
              <a:t> non </a:t>
            </a:r>
            <a:r>
              <a:rPr lang="en-US" sz="1400" i="1" dirty="0" err="1">
                <a:solidFill>
                  <a:srgbClr val="000000"/>
                </a:solidFill>
              </a:rPr>
              <a:t>vuole</a:t>
            </a:r>
            <a:r>
              <a:rPr lang="en-US" sz="1400" i="1" dirty="0">
                <a:solidFill>
                  <a:srgbClr val="000000"/>
                </a:solidFill>
              </a:rPr>
              <a:t> </a:t>
            </a:r>
            <a:r>
              <a:rPr lang="en-US" sz="1400" i="1" dirty="0" err="1">
                <a:solidFill>
                  <a:srgbClr val="000000"/>
                </a:solidFill>
              </a:rPr>
              <a:t>disturbarli</a:t>
            </a:r>
            <a:r>
              <a:rPr lang="en-US" sz="1400" i="1" dirty="0">
                <a:solidFill>
                  <a:srgbClr val="000000"/>
                </a:solidFill>
              </a:rPr>
              <a:t> </a:t>
            </a:r>
            <a:r>
              <a:rPr lang="en-US" sz="1400" i="1" dirty="0" err="1">
                <a:solidFill>
                  <a:srgbClr val="000000"/>
                </a:solidFill>
              </a:rPr>
              <a:t>piu</a:t>
            </a:r>
            <a:r>
              <a:rPr lang="en-US" sz="1400" i="1" dirty="0">
                <a:solidFill>
                  <a:srgbClr val="000000"/>
                </a:solidFill>
              </a:rPr>
              <a:t>’ di tanto </a:t>
            </a:r>
            <a:r>
              <a:rPr lang="en-US" sz="1400" i="1" dirty="0" err="1">
                <a:solidFill>
                  <a:srgbClr val="000000"/>
                </a:solidFill>
              </a:rPr>
              <a:t>perche</a:t>
            </a:r>
            <a:r>
              <a:rPr lang="en-US" sz="1400" i="1" dirty="0">
                <a:solidFill>
                  <a:srgbClr val="000000"/>
                </a:solidFill>
              </a:rPr>
              <a:t>’ </a:t>
            </a:r>
            <a:r>
              <a:rPr lang="en-US" sz="1400" i="1" dirty="0" err="1">
                <a:solidFill>
                  <a:srgbClr val="000000"/>
                </a:solidFill>
              </a:rPr>
              <a:t>sa</a:t>
            </a:r>
            <a:r>
              <a:rPr lang="en-US" sz="1400" i="1" dirty="0">
                <a:solidFill>
                  <a:srgbClr val="000000"/>
                </a:solidFill>
              </a:rPr>
              <a:t> </a:t>
            </a:r>
            <a:r>
              <a:rPr lang="en-US" sz="1400" i="1" dirty="0" err="1">
                <a:solidFill>
                  <a:srgbClr val="000000"/>
                </a:solidFill>
              </a:rPr>
              <a:t>che</a:t>
            </a:r>
            <a:r>
              <a:rPr lang="en-US" sz="1400" i="1" dirty="0">
                <a:solidFill>
                  <a:srgbClr val="000000"/>
                </a:solidFill>
              </a:rPr>
              <a:t> </a:t>
            </a:r>
            <a:r>
              <a:rPr lang="en-US" sz="1400" i="1" dirty="0" err="1">
                <a:solidFill>
                  <a:srgbClr val="000000"/>
                </a:solidFill>
              </a:rPr>
              <a:t>sono</a:t>
            </a:r>
            <a:r>
              <a:rPr lang="en-US" sz="1400" i="1" dirty="0">
                <a:solidFill>
                  <a:srgbClr val="000000"/>
                </a:solidFill>
              </a:rPr>
              <a:t> </a:t>
            </a:r>
            <a:r>
              <a:rPr lang="en-US" sz="1400" i="1" dirty="0" err="1">
                <a:solidFill>
                  <a:srgbClr val="000000"/>
                </a:solidFill>
              </a:rPr>
              <a:t>impegnati</a:t>
            </a:r>
            <a:r>
              <a:rPr lang="en-US" sz="1400" i="1" dirty="0">
                <a:solidFill>
                  <a:srgbClr val="000000"/>
                </a:solidFill>
              </a:rPr>
              <a:t>. Si </a:t>
            </a:r>
            <a:r>
              <a:rPr lang="en-US" sz="1400" i="1" dirty="0" err="1">
                <a:solidFill>
                  <a:srgbClr val="000000"/>
                </a:solidFill>
              </a:rPr>
              <a:t>sente</a:t>
            </a:r>
            <a:r>
              <a:rPr lang="en-US" sz="1400" i="1" dirty="0">
                <a:solidFill>
                  <a:srgbClr val="000000"/>
                </a:solidFill>
              </a:rPr>
              <a:t> </a:t>
            </a:r>
            <a:r>
              <a:rPr lang="en-US" sz="1400" i="1" dirty="0" err="1">
                <a:solidFill>
                  <a:srgbClr val="000000"/>
                </a:solidFill>
              </a:rPr>
              <a:t>spesso</a:t>
            </a:r>
            <a:r>
              <a:rPr lang="en-US" sz="1400" i="1" dirty="0">
                <a:solidFill>
                  <a:srgbClr val="000000"/>
                </a:solidFill>
              </a:rPr>
              <a:t> sola </a:t>
            </a:r>
            <a:r>
              <a:rPr lang="en-US" sz="1400" i="1" dirty="0" err="1">
                <a:solidFill>
                  <a:srgbClr val="000000"/>
                </a:solidFill>
              </a:rPr>
              <a:t>specialmente</a:t>
            </a:r>
            <a:r>
              <a:rPr lang="en-US" sz="1400" i="1" dirty="0">
                <a:solidFill>
                  <a:srgbClr val="000000"/>
                </a:solidFill>
              </a:rPr>
              <a:t> a </a:t>
            </a:r>
            <a:r>
              <a:rPr lang="en-US" sz="1400" i="1" dirty="0" err="1">
                <a:solidFill>
                  <a:srgbClr val="000000"/>
                </a:solidFill>
              </a:rPr>
              <a:t>pranzo</a:t>
            </a:r>
            <a:r>
              <a:rPr lang="en-US" sz="1400" i="1" dirty="0">
                <a:solidFill>
                  <a:srgbClr val="000000"/>
                </a:solidFill>
              </a:rPr>
              <a:t> e a </a:t>
            </a:r>
            <a:r>
              <a:rPr lang="en-US" sz="1400" i="1" dirty="0" err="1">
                <a:solidFill>
                  <a:srgbClr val="000000"/>
                </a:solidFill>
              </a:rPr>
              <a:t>cena</a:t>
            </a:r>
            <a:r>
              <a:rPr lang="en-US" sz="1400" i="1" dirty="0">
                <a:solidFill>
                  <a:srgbClr val="000000"/>
                </a:solidFill>
              </a:rPr>
              <a:t>. Non le </a:t>
            </a:r>
            <a:r>
              <a:rPr lang="en-US" sz="1400" i="1" dirty="0" err="1">
                <a:solidFill>
                  <a:srgbClr val="000000"/>
                </a:solidFill>
              </a:rPr>
              <a:t>piace</a:t>
            </a:r>
            <a:r>
              <a:rPr lang="en-US" sz="1400" i="1" dirty="0">
                <a:solidFill>
                  <a:srgbClr val="000000"/>
                </a:solidFill>
              </a:rPr>
              <a:t> proprio </a:t>
            </a:r>
            <a:r>
              <a:rPr lang="en-US" sz="1400" i="1" dirty="0" err="1">
                <a:solidFill>
                  <a:srgbClr val="000000"/>
                </a:solidFill>
              </a:rPr>
              <a:t>sedersi</a:t>
            </a:r>
            <a:r>
              <a:rPr lang="en-US" sz="1400" i="1" dirty="0">
                <a:solidFill>
                  <a:srgbClr val="000000"/>
                </a:solidFill>
              </a:rPr>
              <a:t> a tavola da sola e </a:t>
            </a:r>
            <a:r>
              <a:rPr lang="en-US" sz="1400" i="1" dirty="0" err="1">
                <a:solidFill>
                  <a:srgbClr val="000000"/>
                </a:solidFill>
              </a:rPr>
              <a:t>quindi</a:t>
            </a:r>
            <a:r>
              <a:rPr lang="en-US" sz="1400" i="1" dirty="0">
                <a:solidFill>
                  <a:srgbClr val="000000"/>
                </a:solidFill>
              </a:rPr>
              <a:t> non </a:t>
            </a:r>
            <a:r>
              <a:rPr lang="en-US" sz="1400" i="1" dirty="0" err="1">
                <a:solidFill>
                  <a:srgbClr val="000000"/>
                </a:solidFill>
              </a:rPr>
              <a:t>cucina</a:t>
            </a:r>
            <a:r>
              <a:rPr lang="en-US" sz="1400" i="1" dirty="0">
                <a:solidFill>
                  <a:srgbClr val="000000"/>
                </a:solidFill>
              </a:rPr>
              <a:t> tanto </a:t>
            </a:r>
            <a:r>
              <a:rPr lang="en-US" sz="1400" i="1" dirty="0" err="1">
                <a:solidFill>
                  <a:srgbClr val="000000"/>
                </a:solidFill>
              </a:rPr>
              <a:t>spesso</a:t>
            </a:r>
            <a:r>
              <a:rPr lang="en-US" sz="1400" i="1" dirty="0">
                <a:solidFill>
                  <a:srgbClr val="000000"/>
                </a:solidFill>
              </a:rPr>
              <a:t> come era </a:t>
            </a:r>
            <a:r>
              <a:rPr lang="en-US" sz="1400" i="1" dirty="0" err="1">
                <a:solidFill>
                  <a:srgbClr val="000000"/>
                </a:solidFill>
              </a:rPr>
              <a:t>solito</a:t>
            </a:r>
            <a:r>
              <a:rPr lang="en-US" sz="1400" i="1" dirty="0">
                <a:solidFill>
                  <a:srgbClr val="000000"/>
                </a:solidFill>
              </a:rPr>
              <a:t> fare. Molto </a:t>
            </a:r>
            <a:r>
              <a:rPr lang="en-US" sz="1400" i="1" dirty="0" err="1">
                <a:solidFill>
                  <a:srgbClr val="000000"/>
                </a:solidFill>
              </a:rPr>
              <a:t>spesso</a:t>
            </a:r>
            <a:r>
              <a:rPr lang="en-US" sz="1400" i="1" dirty="0">
                <a:solidFill>
                  <a:srgbClr val="000000"/>
                </a:solidFill>
              </a:rPr>
              <a:t> </a:t>
            </a:r>
            <a:r>
              <a:rPr lang="en-US" sz="1400" i="1" dirty="0" err="1">
                <a:solidFill>
                  <a:srgbClr val="000000"/>
                </a:solidFill>
              </a:rPr>
              <a:t>mangia</a:t>
            </a:r>
            <a:r>
              <a:rPr lang="en-US" sz="1400" i="1" dirty="0">
                <a:solidFill>
                  <a:srgbClr val="000000"/>
                </a:solidFill>
              </a:rPr>
              <a:t> un panino </a:t>
            </a:r>
            <a:r>
              <a:rPr lang="en-US" sz="1400" i="1" dirty="0" err="1">
                <a:solidFill>
                  <a:srgbClr val="000000"/>
                </a:solidFill>
              </a:rPr>
              <a:t>davanti</a:t>
            </a:r>
            <a:r>
              <a:rPr lang="en-US" sz="1400" i="1" dirty="0">
                <a:solidFill>
                  <a:srgbClr val="000000"/>
                </a:solidFill>
              </a:rPr>
              <a:t> </a:t>
            </a:r>
            <a:r>
              <a:rPr lang="en-US" sz="1400" i="1" dirty="0" err="1">
                <a:solidFill>
                  <a:srgbClr val="000000"/>
                </a:solidFill>
              </a:rPr>
              <a:t>alla</a:t>
            </a:r>
            <a:r>
              <a:rPr lang="en-US" sz="1400" i="1" dirty="0">
                <a:solidFill>
                  <a:srgbClr val="000000"/>
                </a:solidFill>
              </a:rPr>
              <a:t> TV.</a:t>
            </a:r>
          </a:p>
        </p:txBody>
      </p:sp>
    </p:spTree>
    <p:extLst>
      <p:ext uri="{BB962C8B-B14F-4D97-AF65-F5344CB8AC3E}">
        <p14:creationId xmlns:p14="http://schemas.microsoft.com/office/powerpoint/2010/main" val="895777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2C4E34-B98E-4C9D-B6F9-44561C278CF1}"/>
              </a:ext>
            </a:extLst>
          </p:cNvPr>
          <p:cNvSpPr>
            <a:spLocks noGrp="1"/>
          </p:cNvSpPr>
          <p:nvPr>
            <p:ph type="title"/>
          </p:nvPr>
        </p:nvSpPr>
        <p:spPr>
          <a:xfrm>
            <a:off x="1981200" y="274638"/>
            <a:ext cx="8229600" cy="1143000"/>
          </a:xfrm>
          <a:prstGeom prst="rect">
            <a:avLst/>
          </a:prstGeom>
        </p:spPr>
        <p:txBody>
          <a:bodyPr anchor="ctr">
            <a:normAutofit/>
          </a:bodyPr>
          <a:lstStyle/>
          <a:p>
            <a:r>
              <a:rPr lang="it-IT" dirty="0"/>
              <a:t>PERSONA</a:t>
            </a:r>
          </a:p>
        </p:txBody>
      </p:sp>
      <p:pic>
        <p:nvPicPr>
          <p:cNvPr id="64514" name="Picture 2" descr="Personas – A Simple Introduction">
            <a:extLst>
              <a:ext uri="{FF2B5EF4-FFF2-40B4-BE49-F238E27FC236}">
                <a16:creationId xmlns:a16="http://schemas.microsoft.com/office/drawing/2014/main" id="{925E00FC-B714-4948-8A84-570D1839BB9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592800" y="2951283"/>
            <a:ext cx="4503200" cy="1823796"/>
          </a:xfrm>
          <a:prstGeom prst="rect">
            <a:avLst/>
          </a:prstGeom>
          <a:solidFill>
            <a:srgbClr val="FFFFFF"/>
          </a:solidFill>
        </p:spPr>
      </p:pic>
      <p:sp>
        <p:nvSpPr>
          <p:cNvPr id="3" name="Segnaposto contenuto 2">
            <a:extLst>
              <a:ext uri="{FF2B5EF4-FFF2-40B4-BE49-F238E27FC236}">
                <a16:creationId xmlns:a16="http://schemas.microsoft.com/office/drawing/2014/main" id="{588F4B55-DE37-4C25-86F3-CA7AE93E77F9}"/>
              </a:ext>
            </a:extLst>
          </p:cNvPr>
          <p:cNvSpPr>
            <a:spLocks noGrp="1"/>
          </p:cNvSpPr>
          <p:nvPr>
            <p:ph sz="half" idx="2"/>
          </p:nvPr>
        </p:nvSpPr>
        <p:spPr>
          <a:xfrm>
            <a:off x="6172200" y="1600201"/>
            <a:ext cx="4038600" cy="4525963"/>
          </a:xfrm>
          <a:prstGeom prst="rect">
            <a:avLst/>
          </a:prstGeom>
        </p:spPr>
        <p:txBody>
          <a:bodyPr>
            <a:normAutofit fontScale="70000" lnSpcReduction="20000"/>
          </a:bodyPr>
          <a:lstStyle/>
          <a:p>
            <a:pPr marL="0" indent="0">
              <a:buNone/>
            </a:pPr>
            <a:r>
              <a:rPr lang="en-US" dirty="0"/>
              <a:t>5 </a:t>
            </a:r>
            <a:r>
              <a:rPr lang="en-US" dirty="0" err="1"/>
              <a:t>elementi</a:t>
            </a:r>
            <a:r>
              <a:rPr lang="en-US" dirty="0"/>
              <a:t>:</a:t>
            </a:r>
          </a:p>
          <a:p>
            <a:r>
              <a:rPr lang="en-US" dirty="0" err="1"/>
              <a:t>Foto</a:t>
            </a:r>
            <a:endParaRPr lang="en-US" dirty="0"/>
          </a:p>
          <a:p>
            <a:r>
              <a:rPr lang="en-US" dirty="0"/>
              <a:t>Nome</a:t>
            </a:r>
          </a:p>
          <a:p>
            <a:r>
              <a:rPr lang="en-US" dirty="0"/>
              <a:t>Eta’</a:t>
            </a:r>
          </a:p>
          <a:p>
            <a:r>
              <a:rPr lang="en-US" dirty="0" err="1"/>
              <a:t>Genere</a:t>
            </a:r>
            <a:endParaRPr lang="en-US" dirty="0"/>
          </a:p>
          <a:p>
            <a:r>
              <a:rPr lang="en-US" dirty="0" err="1"/>
              <a:t>Descrizione</a:t>
            </a:r>
            <a:r>
              <a:rPr lang="en-US" dirty="0"/>
              <a:t> con info </a:t>
            </a:r>
            <a:r>
              <a:rPr lang="en-US" dirty="0" err="1"/>
              <a:t>su</a:t>
            </a:r>
            <a:r>
              <a:rPr lang="en-US" dirty="0"/>
              <a:t> </a:t>
            </a:r>
            <a:r>
              <a:rPr lang="en-US" dirty="0" err="1"/>
              <a:t>quello</a:t>
            </a:r>
            <a:r>
              <a:rPr lang="en-US" dirty="0"/>
              <a:t> </a:t>
            </a:r>
            <a:r>
              <a:rPr lang="en-US" dirty="0" err="1"/>
              <a:t>che</a:t>
            </a:r>
            <a:r>
              <a:rPr lang="en-US" dirty="0"/>
              <a:t> la persona </a:t>
            </a:r>
            <a:r>
              <a:rPr lang="en-US" dirty="0" err="1"/>
              <a:t>condiera</a:t>
            </a:r>
            <a:r>
              <a:rPr lang="en-US" dirty="0"/>
              <a:t> </a:t>
            </a:r>
            <a:r>
              <a:rPr lang="en-US" dirty="0" err="1"/>
              <a:t>rilevante</a:t>
            </a:r>
            <a:r>
              <a:rPr lang="en-US" dirty="0"/>
              <a:t> per la </a:t>
            </a:r>
            <a:r>
              <a:rPr lang="en-US" dirty="0" err="1"/>
              <a:t>sua</a:t>
            </a:r>
            <a:r>
              <a:rPr lang="en-US" dirty="0"/>
              <a:t> vita</a:t>
            </a:r>
          </a:p>
          <a:p>
            <a:r>
              <a:rPr lang="en-US" dirty="0" err="1"/>
              <a:t>Esperienza</a:t>
            </a:r>
            <a:r>
              <a:rPr lang="en-US" dirty="0"/>
              <a:t> e Skill</a:t>
            </a:r>
          </a:p>
          <a:p>
            <a:r>
              <a:rPr lang="en-US" dirty="0" err="1"/>
              <a:t>Contesto</a:t>
            </a:r>
            <a:r>
              <a:rPr lang="en-US" dirty="0"/>
              <a:t> (e.g., </a:t>
            </a:r>
            <a:r>
              <a:rPr lang="en-US" dirty="0" err="1"/>
              <a:t>frequanza</a:t>
            </a:r>
            <a:r>
              <a:rPr lang="en-US" dirty="0"/>
              <a:t> </a:t>
            </a:r>
            <a:r>
              <a:rPr lang="en-US" dirty="0" err="1"/>
              <a:t>d’uso</a:t>
            </a:r>
            <a:r>
              <a:rPr lang="en-US" dirty="0"/>
              <a:t> del </a:t>
            </a:r>
            <a:r>
              <a:rPr lang="en-US" dirty="0" err="1"/>
              <a:t>prodotto</a:t>
            </a:r>
            <a:r>
              <a:rPr lang="en-US" dirty="0"/>
              <a:t>, device </a:t>
            </a:r>
            <a:r>
              <a:rPr lang="en-US" dirty="0" err="1"/>
              <a:t>preferito</a:t>
            </a:r>
            <a:r>
              <a:rPr lang="en-US" dirty="0"/>
              <a:t>, </a:t>
            </a:r>
            <a:r>
              <a:rPr lang="en-US" dirty="0" err="1"/>
              <a:t>ecc</a:t>
            </a:r>
            <a:r>
              <a:rPr lang="en-US" dirty="0"/>
              <a:t>)</a:t>
            </a:r>
          </a:p>
          <a:p>
            <a:r>
              <a:rPr lang="en-US" dirty="0"/>
              <a:t>Goal, </a:t>
            </a:r>
            <a:r>
              <a:rPr lang="en-US" dirty="0" err="1"/>
              <a:t>attitudini</a:t>
            </a:r>
            <a:r>
              <a:rPr lang="en-US" dirty="0"/>
              <a:t>, </a:t>
            </a:r>
            <a:r>
              <a:rPr lang="en-US" dirty="0" err="1"/>
              <a:t>preoccupazioni</a:t>
            </a:r>
            <a:r>
              <a:rPr lang="en-US" dirty="0"/>
              <a:t> </a:t>
            </a:r>
            <a:r>
              <a:rPr lang="en-US" dirty="0" err="1"/>
              <a:t>che</a:t>
            </a:r>
            <a:r>
              <a:rPr lang="en-US" dirty="0"/>
              <a:t> </a:t>
            </a:r>
            <a:r>
              <a:rPr lang="en-US" dirty="0" err="1"/>
              <a:t>avrebbe</a:t>
            </a:r>
            <a:r>
              <a:rPr lang="en-US" dirty="0"/>
              <a:t> </a:t>
            </a:r>
            <a:r>
              <a:rPr lang="en-US" dirty="0" err="1"/>
              <a:t>nell’uso</a:t>
            </a:r>
            <a:r>
              <a:rPr lang="en-US" dirty="0"/>
              <a:t> del </a:t>
            </a:r>
            <a:r>
              <a:rPr lang="en-US" dirty="0" err="1"/>
              <a:t>prodotto</a:t>
            </a:r>
            <a:endParaRPr lang="en-US" dirty="0"/>
          </a:p>
          <a:p>
            <a:r>
              <a:rPr lang="en-US" dirty="0"/>
              <a:t>Scenario</a:t>
            </a:r>
          </a:p>
          <a:p>
            <a:pPr marL="0" indent="0">
              <a:buNone/>
            </a:pPr>
            <a:endParaRPr lang="en-US" dirty="0"/>
          </a:p>
        </p:txBody>
      </p:sp>
    </p:spTree>
    <p:extLst>
      <p:ext uri="{BB962C8B-B14F-4D97-AF65-F5344CB8AC3E}">
        <p14:creationId xmlns:p14="http://schemas.microsoft.com/office/powerpoint/2010/main" val="87769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1601A2-664E-4729-9AF0-3BADCDFCFD37}"/>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B4CA4C2E-8181-445A-A7A8-7F35CC294EBB}"/>
              </a:ext>
            </a:extLst>
          </p:cNvPr>
          <p:cNvSpPr>
            <a:spLocks noGrp="1"/>
          </p:cNvSpPr>
          <p:nvPr>
            <p:ph sz="half" idx="1"/>
          </p:nvPr>
        </p:nvSpPr>
        <p:spPr/>
        <p:txBody>
          <a:bodyPr/>
          <a:lstStyle/>
          <a:p>
            <a:endParaRPr lang="it-IT" dirty="0"/>
          </a:p>
        </p:txBody>
      </p:sp>
      <p:pic>
        <p:nvPicPr>
          <p:cNvPr id="2050" name="Picture 2" descr="3 Examples of Buyer Personas to Help You Create Your Own - Business 2  Community">
            <a:extLst>
              <a:ext uri="{FF2B5EF4-FFF2-40B4-BE49-F238E27FC236}">
                <a16:creationId xmlns:a16="http://schemas.microsoft.com/office/drawing/2014/main" id="{047339DC-98B1-468E-BC88-1BBA8B54F7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10" y="-7929"/>
            <a:ext cx="6270128" cy="353217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4 Persona Examples You Can Use in Any Industry">
            <a:extLst>
              <a:ext uri="{FF2B5EF4-FFF2-40B4-BE49-F238E27FC236}">
                <a16:creationId xmlns:a16="http://schemas.microsoft.com/office/drawing/2014/main" id="{DAD617BF-099B-4EEC-A09F-0D6180879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0666" y="3269453"/>
            <a:ext cx="4734840" cy="369093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20+ User Persona Examples, Templates and Tips For Targeted Decision-Making  - Venngage">
            <a:extLst>
              <a:ext uri="{FF2B5EF4-FFF2-40B4-BE49-F238E27FC236}">
                <a16:creationId xmlns:a16="http://schemas.microsoft.com/office/drawing/2014/main" id="{CFE0F38F-5D2C-4F34-BE69-027952DDF3A9}"/>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7492752" y="0"/>
            <a:ext cx="4610773" cy="6508877"/>
          </a:xfrm>
          <a:prstGeom prst="rect">
            <a:avLst/>
          </a:prstGeom>
          <a:noFill/>
          <a:extLst>
            <a:ext uri="{909E8E84-426E-40DD-AFC4-6F175D3DCCD1}">
              <a14:hiddenFill xmlns:a14="http://schemas.microsoft.com/office/drawing/2010/main">
                <a:solidFill>
                  <a:srgbClr val="FFFFFF"/>
                </a:solidFill>
              </a14:hiddenFill>
            </a:ext>
          </a:extLst>
        </p:spPr>
      </p:pic>
      <p:sp>
        <p:nvSpPr>
          <p:cNvPr id="9" name="CasellaDiTesto 8">
            <a:extLst>
              <a:ext uri="{FF2B5EF4-FFF2-40B4-BE49-F238E27FC236}">
                <a16:creationId xmlns:a16="http://schemas.microsoft.com/office/drawing/2014/main" id="{2CCD2D78-0071-4B99-A096-652A210CC8F4}"/>
              </a:ext>
            </a:extLst>
          </p:cNvPr>
          <p:cNvSpPr txBox="1"/>
          <p:nvPr/>
        </p:nvSpPr>
        <p:spPr>
          <a:xfrm>
            <a:off x="7363244" y="6391680"/>
            <a:ext cx="6096000" cy="369332"/>
          </a:xfrm>
          <a:prstGeom prst="rect">
            <a:avLst/>
          </a:prstGeom>
          <a:noFill/>
        </p:spPr>
        <p:txBody>
          <a:bodyPr wrap="square">
            <a:spAutoFit/>
          </a:bodyPr>
          <a:lstStyle/>
          <a:p>
            <a:r>
              <a:rPr lang="it-IT" dirty="0"/>
              <a:t>https://uxpressia.com/personas-online-tool</a:t>
            </a:r>
          </a:p>
        </p:txBody>
      </p:sp>
    </p:spTree>
    <p:extLst>
      <p:ext uri="{BB962C8B-B14F-4D97-AF65-F5344CB8AC3E}">
        <p14:creationId xmlns:p14="http://schemas.microsoft.com/office/powerpoint/2010/main" val="9050681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6C33D80C-18C6-4BE9-AACE-5EE5F88DD348}"/>
              </a:ext>
            </a:extLst>
          </p:cNvPr>
          <p:cNvSpPr>
            <a:spLocks noGrp="1" noChangeArrowheads="1"/>
          </p:cNvSpPr>
          <p:nvPr>
            <p:ph type="title"/>
          </p:nvPr>
        </p:nvSpPr>
        <p:spPr>
          <a:xfrm>
            <a:off x="1991830" y="-27028"/>
            <a:ext cx="8229600" cy="1143000"/>
          </a:xfrm>
        </p:spPr>
        <p:txBody>
          <a:bodyPr/>
          <a:lstStyle/>
          <a:p>
            <a:r>
              <a:rPr lang="it-IT" altLang="it-IT" dirty="0"/>
              <a:t>Analisi del Contesto</a:t>
            </a:r>
          </a:p>
        </p:txBody>
      </p:sp>
      <p:sp>
        <p:nvSpPr>
          <p:cNvPr id="22531" name="Rectangle 3">
            <a:extLst>
              <a:ext uri="{FF2B5EF4-FFF2-40B4-BE49-F238E27FC236}">
                <a16:creationId xmlns:a16="http://schemas.microsoft.com/office/drawing/2014/main" id="{7DC84059-1434-406B-AB80-700F09E4F48D}"/>
              </a:ext>
            </a:extLst>
          </p:cNvPr>
          <p:cNvSpPr>
            <a:spLocks noGrp="1" noChangeArrowheads="1"/>
          </p:cNvSpPr>
          <p:nvPr>
            <p:ph type="body" idx="1"/>
          </p:nvPr>
        </p:nvSpPr>
        <p:spPr/>
        <p:txBody>
          <a:bodyPr/>
          <a:lstStyle/>
          <a:p>
            <a:r>
              <a:rPr lang="it-IT" altLang="it-IT"/>
              <a:t>LE 5 W</a:t>
            </a:r>
          </a:p>
          <a:p>
            <a:pPr lvl="1"/>
            <a:r>
              <a:rPr lang="it-IT" altLang="it-IT"/>
              <a:t>Who (abbiamo risposto prima)</a:t>
            </a:r>
          </a:p>
          <a:p>
            <a:pPr lvl="1"/>
            <a:r>
              <a:rPr lang="it-IT" altLang="it-IT"/>
              <a:t>Where - Dove avviene l’interazione?</a:t>
            </a:r>
          </a:p>
          <a:p>
            <a:pPr lvl="1"/>
            <a:r>
              <a:rPr lang="it-IT" altLang="it-IT"/>
              <a:t>When – Quando avviene l’interazione?</a:t>
            </a:r>
          </a:p>
          <a:p>
            <a:pPr lvl="1"/>
            <a:r>
              <a:rPr lang="it-IT" altLang="it-IT"/>
              <a:t>Why – Perche’ avviene?</a:t>
            </a:r>
          </a:p>
          <a:p>
            <a:pPr lvl="1"/>
            <a:r>
              <a:rPr lang="it-IT" altLang="it-IT"/>
              <a:t>What – Cosa succede durante l’interazione? Ci sono elementi contestuali che possono condizionarla?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3E3FFA0-1AB6-4B3B-AD03-EAE80801ACE2}"/>
              </a:ext>
            </a:extLst>
          </p:cNvPr>
          <p:cNvSpPr>
            <a:spLocks noGrp="1"/>
          </p:cNvSpPr>
          <p:nvPr>
            <p:ph type="title"/>
          </p:nvPr>
        </p:nvSpPr>
        <p:spPr>
          <a:xfrm>
            <a:off x="2135560" y="38332"/>
            <a:ext cx="8229600" cy="1143000"/>
          </a:xfrm>
        </p:spPr>
        <p:txBody>
          <a:bodyPr/>
          <a:lstStyle/>
          <a:p>
            <a:r>
              <a:rPr lang="it-IT" dirty="0"/>
              <a:t>Progettazione orientata all’utente</a:t>
            </a:r>
          </a:p>
        </p:txBody>
      </p:sp>
      <p:sp>
        <p:nvSpPr>
          <p:cNvPr id="3" name="Segnaposto contenuto 2">
            <a:extLst>
              <a:ext uri="{FF2B5EF4-FFF2-40B4-BE49-F238E27FC236}">
                <a16:creationId xmlns:a16="http://schemas.microsoft.com/office/drawing/2014/main" id="{7CFFE27C-1CBD-4419-A2CE-393BCEC93379}"/>
              </a:ext>
            </a:extLst>
          </p:cNvPr>
          <p:cNvSpPr>
            <a:spLocks noGrp="1"/>
          </p:cNvSpPr>
          <p:nvPr>
            <p:ph idx="1"/>
          </p:nvPr>
        </p:nvSpPr>
        <p:spPr/>
        <p:txBody>
          <a:bodyPr/>
          <a:lstStyle/>
          <a:p>
            <a:endParaRPr lang="it-IT"/>
          </a:p>
        </p:txBody>
      </p:sp>
      <p:pic>
        <p:nvPicPr>
          <p:cNvPr id="4" name="Immagine 3">
            <a:extLst>
              <a:ext uri="{FF2B5EF4-FFF2-40B4-BE49-F238E27FC236}">
                <a16:creationId xmlns:a16="http://schemas.microsoft.com/office/drawing/2014/main" id="{188DFB55-8C34-4FEF-832E-63EB8ABD9A87}"/>
              </a:ext>
            </a:extLst>
          </p:cNvPr>
          <p:cNvPicPr>
            <a:picLocks noChangeAspect="1"/>
          </p:cNvPicPr>
          <p:nvPr/>
        </p:nvPicPr>
        <p:blipFill rotWithShape="1">
          <a:blip r:embed="rId2"/>
          <a:srcRect l="16925" t="31800" r="15350" b="6601"/>
          <a:stretch/>
        </p:blipFill>
        <p:spPr>
          <a:xfrm>
            <a:off x="1847528" y="1598432"/>
            <a:ext cx="8363272" cy="4278883"/>
          </a:xfrm>
          <a:prstGeom prst="rect">
            <a:avLst/>
          </a:prstGeom>
        </p:spPr>
      </p:pic>
    </p:spTree>
    <p:extLst>
      <p:ext uri="{BB962C8B-B14F-4D97-AF65-F5344CB8AC3E}">
        <p14:creationId xmlns:p14="http://schemas.microsoft.com/office/powerpoint/2010/main" val="2995180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Rectangle 2">
            <a:extLst>
              <a:ext uri="{FF2B5EF4-FFF2-40B4-BE49-F238E27FC236}">
                <a16:creationId xmlns:a16="http://schemas.microsoft.com/office/drawing/2014/main" id="{8B3153F7-4F47-4FDF-85AB-8742D45F236D}"/>
              </a:ext>
            </a:extLst>
          </p:cNvPr>
          <p:cNvSpPr>
            <a:spLocks noGrp="1" noChangeArrowheads="1"/>
          </p:cNvSpPr>
          <p:nvPr>
            <p:ph type="title"/>
          </p:nvPr>
        </p:nvSpPr>
        <p:spPr>
          <a:xfrm>
            <a:off x="1981200" y="-65881"/>
            <a:ext cx="8229600" cy="1143000"/>
          </a:xfrm>
        </p:spPr>
        <p:txBody>
          <a:bodyPr/>
          <a:lstStyle/>
          <a:p>
            <a:r>
              <a:rPr lang="en-US" altLang="it-IT" sz="3200" dirty="0" err="1"/>
              <a:t>Progettazione</a:t>
            </a:r>
            <a:r>
              <a:rPr lang="en-US" altLang="it-IT" sz="3200" dirty="0"/>
              <a:t> </a:t>
            </a:r>
            <a:r>
              <a:rPr lang="en-US" altLang="it-IT" sz="3200" dirty="0" err="1"/>
              <a:t>centrata</a:t>
            </a:r>
            <a:r>
              <a:rPr lang="en-US" altLang="it-IT" sz="3200" dirty="0"/>
              <a:t> </a:t>
            </a:r>
            <a:r>
              <a:rPr lang="en-US" altLang="it-IT" sz="3200" dirty="0" err="1"/>
              <a:t>sull’utente</a:t>
            </a:r>
            <a:br>
              <a:rPr lang="en-US" altLang="it-IT" sz="3200" dirty="0"/>
            </a:br>
            <a:r>
              <a:rPr lang="en-US" altLang="it-IT" sz="3200" dirty="0"/>
              <a:t>(User Centered Design, UCD)</a:t>
            </a:r>
            <a:endParaRPr lang="en-US" altLang="it-IT" dirty="0"/>
          </a:p>
        </p:txBody>
      </p:sp>
      <p:grpSp>
        <p:nvGrpSpPr>
          <p:cNvPr id="477252" name="Group 68">
            <a:extLst>
              <a:ext uri="{FF2B5EF4-FFF2-40B4-BE49-F238E27FC236}">
                <a16:creationId xmlns:a16="http://schemas.microsoft.com/office/drawing/2014/main" id="{DBE55790-1F2E-42E4-AD25-E98F7D780CA3}"/>
              </a:ext>
            </a:extLst>
          </p:cNvPr>
          <p:cNvGrpSpPr>
            <a:grpSpLocks/>
          </p:cNvGrpSpPr>
          <p:nvPr/>
        </p:nvGrpSpPr>
        <p:grpSpPr bwMode="auto">
          <a:xfrm>
            <a:off x="2590801" y="1903414"/>
            <a:ext cx="4346575" cy="4346575"/>
            <a:chOff x="672" y="1199"/>
            <a:chExt cx="2738" cy="2738"/>
          </a:xfrm>
        </p:grpSpPr>
        <p:grpSp>
          <p:nvGrpSpPr>
            <p:cNvPr id="477196" name="Group 12">
              <a:extLst>
                <a:ext uri="{FF2B5EF4-FFF2-40B4-BE49-F238E27FC236}">
                  <a16:creationId xmlns:a16="http://schemas.microsoft.com/office/drawing/2014/main" id="{DFA7E2F9-0C65-4C3B-BC8C-3060D31455C9}"/>
                </a:ext>
              </a:extLst>
            </p:cNvPr>
            <p:cNvGrpSpPr>
              <a:grpSpLocks/>
            </p:cNvGrpSpPr>
            <p:nvPr/>
          </p:nvGrpSpPr>
          <p:grpSpPr bwMode="auto">
            <a:xfrm>
              <a:off x="672" y="1199"/>
              <a:ext cx="2738" cy="2738"/>
              <a:chOff x="1439" y="1247"/>
              <a:chExt cx="2738" cy="2738"/>
            </a:xfrm>
          </p:grpSpPr>
          <p:grpSp>
            <p:nvGrpSpPr>
              <p:cNvPr id="477194" name="Group 10">
                <a:extLst>
                  <a:ext uri="{FF2B5EF4-FFF2-40B4-BE49-F238E27FC236}">
                    <a16:creationId xmlns:a16="http://schemas.microsoft.com/office/drawing/2014/main" id="{B18BA528-688E-449A-8057-37EB5BFAF682}"/>
                  </a:ext>
                </a:extLst>
              </p:cNvPr>
              <p:cNvGrpSpPr>
                <a:grpSpLocks/>
              </p:cNvGrpSpPr>
              <p:nvPr/>
            </p:nvGrpSpPr>
            <p:grpSpPr bwMode="auto">
              <a:xfrm>
                <a:off x="1439" y="1247"/>
                <a:ext cx="2738" cy="2738"/>
                <a:chOff x="1439" y="1247"/>
                <a:chExt cx="2738" cy="2738"/>
              </a:xfrm>
            </p:grpSpPr>
            <p:grpSp>
              <p:nvGrpSpPr>
                <p:cNvPr id="477192" name="Group 8">
                  <a:extLst>
                    <a:ext uri="{FF2B5EF4-FFF2-40B4-BE49-F238E27FC236}">
                      <a16:creationId xmlns:a16="http://schemas.microsoft.com/office/drawing/2014/main" id="{F1C8C1A7-4E78-4AAA-BD21-AC23D757EE0C}"/>
                    </a:ext>
                  </a:extLst>
                </p:cNvPr>
                <p:cNvGrpSpPr>
                  <a:grpSpLocks/>
                </p:cNvGrpSpPr>
                <p:nvPr/>
              </p:nvGrpSpPr>
              <p:grpSpPr bwMode="auto">
                <a:xfrm>
                  <a:off x="1439" y="1247"/>
                  <a:ext cx="2738" cy="2738"/>
                  <a:chOff x="1439" y="1247"/>
                  <a:chExt cx="2738" cy="2738"/>
                </a:xfrm>
              </p:grpSpPr>
              <p:grpSp>
                <p:nvGrpSpPr>
                  <p:cNvPr id="477190" name="Group 6">
                    <a:extLst>
                      <a:ext uri="{FF2B5EF4-FFF2-40B4-BE49-F238E27FC236}">
                        <a16:creationId xmlns:a16="http://schemas.microsoft.com/office/drawing/2014/main" id="{56F4A17A-C311-42B2-806F-DAD6A743CBCB}"/>
                      </a:ext>
                    </a:extLst>
                  </p:cNvPr>
                  <p:cNvGrpSpPr>
                    <a:grpSpLocks/>
                  </p:cNvGrpSpPr>
                  <p:nvPr/>
                </p:nvGrpSpPr>
                <p:grpSpPr bwMode="auto">
                  <a:xfrm>
                    <a:off x="1439" y="1247"/>
                    <a:ext cx="2738" cy="2738"/>
                    <a:chOff x="1439" y="1247"/>
                    <a:chExt cx="2738" cy="2738"/>
                  </a:xfrm>
                </p:grpSpPr>
                <p:sp>
                  <p:nvSpPr>
                    <p:cNvPr id="477188" name="Oval 4">
                      <a:extLst>
                        <a:ext uri="{FF2B5EF4-FFF2-40B4-BE49-F238E27FC236}">
                          <a16:creationId xmlns:a16="http://schemas.microsoft.com/office/drawing/2014/main" id="{4D5BB8DC-84A5-4892-8574-048A65B712E4}"/>
                        </a:ext>
                      </a:extLst>
                    </p:cNvPr>
                    <p:cNvSpPr>
                      <a:spLocks noChangeArrowheads="1"/>
                    </p:cNvSpPr>
                    <p:nvPr/>
                  </p:nvSpPr>
                  <p:spPr bwMode="auto">
                    <a:xfrm>
                      <a:off x="1439" y="1247"/>
                      <a:ext cx="2738" cy="27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it-IT"/>
                    </a:p>
                  </p:txBody>
                </p:sp>
                <p:sp>
                  <p:nvSpPr>
                    <p:cNvPr id="477189" name="Oval 5">
                      <a:extLst>
                        <a:ext uri="{FF2B5EF4-FFF2-40B4-BE49-F238E27FC236}">
                          <a16:creationId xmlns:a16="http://schemas.microsoft.com/office/drawing/2014/main" id="{44E31DB8-9BEB-4A64-A07A-4CECE2E82D57}"/>
                        </a:ext>
                      </a:extLst>
                    </p:cNvPr>
                    <p:cNvSpPr>
                      <a:spLocks noChangeArrowheads="1"/>
                    </p:cNvSpPr>
                    <p:nvPr/>
                  </p:nvSpPr>
                  <p:spPr bwMode="auto">
                    <a:xfrm>
                      <a:off x="1729" y="1523"/>
                      <a:ext cx="2156" cy="217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it-IT"/>
                    </a:p>
                  </p:txBody>
                </p:sp>
              </p:grpSp>
              <p:sp>
                <p:nvSpPr>
                  <p:cNvPr id="477191" name="Oval 7">
                    <a:extLst>
                      <a:ext uri="{FF2B5EF4-FFF2-40B4-BE49-F238E27FC236}">
                        <a16:creationId xmlns:a16="http://schemas.microsoft.com/office/drawing/2014/main" id="{14E7953B-7504-466F-9A27-8560C76B33FF}"/>
                      </a:ext>
                    </a:extLst>
                  </p:cNvPr>
                  <p:cNvSpPr>
                    <a:spLocks noChangeArrowheads="1"/>
                  </p:cNvSpPr>
                  <p:nvPr/>
                </p:nvSpPr>
                <p:spPr bwMode="auto">
                  <a:xfrm>
                    <a:off x="2020" y="1818"/>
                    <a:ext cx="1573" cy="1586"/>
                  </a:xfrm>
                  <a:prstGeom prst="ellipse">
                    <a:avLst/>
                  </a:prstGeom>
                  <a:solidFill>
                    <a:srgbClr val="000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it-IT"/>
                  </a:p>
                </p:txBody>
              </p:sp>
            </p:grpSp>
            <p:sp>
              <p:nvSpPr>
                <p:cNvPr id="477193" name="Oval 9">
                  <a:extLst>
                    <a:ext uri="{FF2B5EF4-FFF2-40B4-BE49-F238E27FC236}">
                      <a16:creationId xmlns:a16="http://schemas.microsoft.com/office/drawing/2014/main" id="{17BC7F82-B84C-48F4-898B-85D4B2CB5265}"/>
                    </a:ext>
                  </a:extLst>
                </p:cNvPr>
                <p:cNvSpPr>
                  <a:spLocks noChangeArrowheads="1"/>
                </p:cNvSpPr>
                <p:nvPr/>
              </p:nvSpPr>
              <p:spPr bwMode="auto">
                <a:xfrm>
                  <a:off x="2307" y="2108"/>
                  <a:ext cx="1000" cy="100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it-IT"/>
                </a:p>
              </p:txBody>
            </p:sp>
          </p:grpSp>
          <p:sp>
            <p:nvSpPr>
              <p:cNvPr id="477195" name="Oval 11">
                <a:extLst>
                  <a:ext uri="{FF2B5EF4-FFF2-40B4-BE49-F238E27FC236}">
                    <a16:creationId xmlns:a16="http://schemas.microsoft.com/office/drawing/2014/main" id="{C2F73E92-C8DE-4F93-BA3C-733B11F05339}"/>
                  </a:ext>
                </a:extLst>
              </p:cNvPr>
              <p:cNvSpPr>
                <a:spLocks noChangeArrowheads="1"/>
              </p:cNvSpPr>
              <p:nvPr/>
            </p:nvSpPr>
            <p:spPr bwMode="auto">
              <a:xfrm>
                <a:off x="2597" y="2398"/>
                <a:ext cx="420" cy="42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it-IT"/>
              </a:p>
            </p:txBody>
          </p:sp>
        </p:grpSp>
        <p:graphicFrame>
          <p:nvGraphicFramePr>
            <p:cNvPr id="477249" name="Object 65">
              <a:extLst>
                <a:ext uri="{FF2B5EF4-FFF2-40B4-BE49-F238E27FC236}">
                  <a16:creationId xmlns:a16="http://schemas.microsoft.com/office/drawing/2014/main" id="{D27A85E2-40B9-47D7-ACDD-82E0D45623AF}"/>
                </a:ext>
              </a:extLst>
            </p:cNvPr>
            <p:cNvGraphicFramePr>
              <a:graphicFrameLocks noChangeAspect="1"/>
            </p:cNvGraphicFramePr>
            <p:nvPr/>
          </p:nvGraphicFramePr>
          <p:xfrm>
            <a:off x="1585" y="1248"/>
            <a:ext cx="1350" cy="2070"/>
          </p:xfrm>
          <a:graphic>
            <a:graphicData uri="http://schemas.openxmlformats.org/presentationml/2006/ole">
              <mc:AlternateContent xmlns:mc="http://schemas.openxmlformats.org/markup-compatibility/2006">
                <mc:Choice xmlns:v="urn:schemas-microsoft-com:vml" Requires="v">
                  <p:oleObj name="Clip" r:id="rId2" imgW="2142720" imgH="3285720" progId="MS_ClipArt_Gallery.2">
                    <p:embed/>
                  </p:oleObj>
                </mc:Choice>
                <mc:Fallback>
                  <p:oleObj name="Clip" r:id="rId2" imgW="2142720" imgH="3285720" progId="MS_ClipArt_Gallery.2">
                    <p:embed/>
                    <p:pic>
                      <p:nvPicPr>
                        <p:cNvPr id="477249" name="Object 65">
                          <a:extLst>
                            <a:ext uri="{FF2B5EF4-FFF2-40B4-BE49-F238E27FC236}">
                              <a16:creationId xmlns:a16="http://schemas.microsoft.com/office/drawing/2014/main" id="{D27A85E2-40B9-47D7-ACDD-82E0D45623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 y="1248"/>
                          <a:ext cx="1350" cy="207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477250" name="AutoShape 66">
            <a:extLst>
              <a:ext uri="{FF2B5EF4-FFF2-40B4-BE49-F238E27FC236}">
                <a16:creationId xmlns:a16="http://schemas.microsoft.com/office/drawing/2014/main" id="{5CFB3793-2FE1-409C-83ED-9E398E6256D9}"/>
              </a:ext>
            </a:extLst>
          </p:cNvPr>
          <p:cNvSpPr>
            <a:spLocks noChangeArrowheads="1"/>
          </p:cNvSpPr>
          <p:nvPr/>
        </p:nvSpPr>
        <p:spPr bwMode="auto">
          <a:xfrm>
            <a:off x="7316788" y="1828800"/>
            <a:ext cx="2741612" cy="2057400"/>
          </a:xfrm>
          <a:prstGeom prst="wedgeRoundRectCallout">
            <a:avLst>
              <a:gd name="adj1" fmla="val -118384"/>
              <a:gd name="adj2" fmla="val 59875"/>
              <a:gd name="adj3" fmla="val 16667"/>
            </a:avLst>
          </a:prstGeom>
          <a:solidFill>
            <a:schemeClr val="accent5">
              <a:lumMod val="40000"/>
              <a:lumOff val="60000"/>
            </a:schemeClr>
          </a:solidFill>
          <a:ln w="9525">
            <a:solidFill>
              <a:schemeClr val="tx1"/>
            </a:solidFill>
            <a:miter lim="800000"/>
            <a:headEnd/>
            <a:tailEnd/>
          </a:ln>
          <a:effectLst/>
        </p:spPr>
        <p:txBody>
          <a:bodyPr wrap="none" anchor="ctr"/>
          <a:lstStyle/>
          <a:p>
            <a:pPr algn="ctr"/>
            <a:r>
              <a:rPr lang="en-US" altLang="it-IT"/>
              <a:t>Mettere l’utente</a:t>
            </a:r>
            <a:br>
              <a:rPr lang="en-US" altLang="it-IT"/>
            </a:br>
            <a:r>
              <a:rPr lang="en-US" altLang="it-IT"/>
              <a:t>al centro</a:t>
            </a:r>
            <a:br>
              <a:rPr lang="en-US" altLang="it-IT"/>
            </a:br>
            <a:r>
              <a:rPr lang="en-US" altLang="it-IT"/>
              <a:t>del processo di </a:t>
            </a:r>
            <a:br>
              <a:rPr lang="en-US" altLang="it-IT"/>
            </a:br>
            <a:r>
              <a:rPr lang="en-US" altLang="it-IT"/>
              <a:t>progettazione</a:t>
            </a:r>
            <a:br>
              <a:rPr lang="en-US" altLang="it-IT"/>
            </a:br>
            <a:endParaRPr lang="en-US" altLang="it-IT"/>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77250"/>
                                        </p:tgtEl>
                                        <p:attrNameLst>
                                          <p:attrName>style.visibility</p:attrName>
                                        </p:attrNameLst>
                                      </p:cBhvr>
                                      <p:to>
                                        <p:strVal val="visible"/>
                                      </p:to>
                                    </p:set>
                                    <p:animEffect transition="in" filter="dissolve">
                                      <p:cBhvr>
                                        <p:cTn id="7" dur="500"/>
                                        <p:tgtEl>
                                          <p:spTgt spid="4772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7250" grpId="0" animBg="1"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234" name="Rectangle 2">
            <a:extLst>
              <a:ext uri="{FF2B5EF4-FFF2-40B4-BE49-F238E27FC236}">
                <a16:creationId xmlns:a16="http://schemas.microsoft.com/office/drawing/2014/main" id="{FB64F4DA-A86A-4E69-9E5A-57698AC7B94A}"/>
              </a:ext>
            </a:extLst>
          </p:cNvPr>
          <p:cNvSpPr>
            <a:spLocks noGrp="1" noChangeArrowheads="1"/>
          </p:cNvSpPr>
          <p:nvPr>
            <p:ph type="title"/>
          </p:nvPr>
        </p:nvSpPr>
        <p:spPr>
          <a:xfrm>
            <a:off x="1981200" y="-27384"/>
            <a:ext cx="8229600" cy="1143000"/>
          </a:xfrm>
        </p:spPr>
        <p:txBody>
          <a:bodyPr/>
          <a:lstStyle/>
          <a:p>
            <a:r>
              <a:rPr lang="en-US" altLang="it-IT" sz="3600" dirty="0" err="1"/>
              <a:t>Progettazione</a:t>
            </a:r>
            <a:r>
              <a:rPr lang="en-US" altLang="it-IT" sz="3600" dirty="0"/>
              <a:t> </a:t>
            </a:r>
            <a:r>
              <a:rPr lang="en-US" altLang="it-IT" sz="3600" dirty="0" err="1"/>
              <a:t>centrata</a:t>
            </a:r>
            <a:r>
              <a:rPr lang="en-US" altLang="it-IT" sz="3600" dirty="0"/>
              <a:t> </a:t>
            </a:r>
            <a:r>
              <a:rPr lang="en-US" altLang="it-IT" sz="3600" dirty="0" err="1"/>
              <a:t>sull’utente</a:t>
            </a:r>
            <a:endParaRPr lang="en-US" altLang="it-IT" dirty="0"/>
          </a:p>
        </p:txBody>
      </p:sp>
      <p:sp>
        <p:nvSpPr>
          <p:cNvPr id="479235" name="Rectangle 3">
            <a:extLst>
              <a:ext uri="{FF2B5EF4-FFF2-40B4-BE49-F238E27FC236}">
                <a16:creationId xmlns:a16="http://schemas.microsoft.com/office/drawing/2014/main" id="{E2F727C4-2A09-4734-9995-9A5ABBCF4E5D}"/>
              </a:ext>
            </a:extLst>
          </p:cNvPr>
          <p:cNvSpPr>
            <a:spLocks noGrp="1" noChangeArrowheads="1"/>
          </p:cNvSpPr>
          <p:nvPr>
            <p:ph type="body" idx="1"/>
          </p:nvPr>
        </p:nvSpPr>
        <p:spPr/>
        <p:txBody>
          <a:bodyPr/>
          <a:lstStyle/>
          <a:p>
            <a:pPr>
              <a:buFontTx/>
              <a:buNone/>
            </a:pPr>
            <a:r>
              <a:rPr lang="en-US" altLang="it-IT" b="1">
                <a:solidFill>
                  <a:srgbClr val="000099"/>
                </a:solidFill>
              </a:rPr>
              <a:t>Le domande a cui rispondere:</a:t>
            </a:r>
            <a:endParaRPr lang="en-US" altLang="it-IT"/>
          </a:p>
          <a:p>
            <a:r>
              <a:rPr lang="en-US" altLang="it-IT"/>
              <a:t>Quale utente?</a:t>
            </a:r>
          </a:p>
          <a:p>
            <a:r>
              <a:rPr lang="en-US" altLang="it-IT"/>
              <a:t>Quali sono i compiti che deve svolgere?</a:t>
            </a:r>
          </a:p>
          <a:p>
            <a:r>
              <a:rPr lang="en-US" altLang="it-IT"/>
              <a:t>Qual è il contesto d’uso?</a:t>
            </a:r>
          </a:p>
          <a:p>
            <a:endParaRPr lang="en-US" altLang="it-IT"/>
          </a:p>
          <a:p>
            <a:endParaRPr lang="en-US" altLang="it-IT"/>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33506" name="Rectangle 2">
            <a:extLst>
              <a:ext uri="{FF2B5EF4-FFF2-40B4-BE49-F238E27FC236}">
                <a16:creationId xmlns:a16="http://schemas.microsoft.com/office/drawing/2014/main" id="{D2249C9F-13F1-4618-BA7C-63BD88A07E40}"/>
              </a:ext>
            </a:extLst>
          </p:cNvPr>
          <p:cNvSpPr>
            <a:spLocks noGrp="1" noChangeArrowheads="1"/>
          </p:cNvSpPr>
          <p:nvPr>
            <p:ph type="title"/>
          </p:nvPr>
        </p:nvSpPr>
        <p:spPr>
          <a:xfrm>
            <a:off x="325120" y="317168"/>
            <a:ext cx="8229600" cy="1143000"/>
          </a:xfrm>
        </p:spPr>
        <p:txBody>
          <a:bodyPr/>
          <a:lstStyle/>
          <a:p>
            <a:r>
              <a:rPr lang="en-US" altLang="it-IT" dirty="0"/>
              <a:t>Quale </a:t>
            </a:r>
            <a:r>
              <a:rPr lang="en-US" altLang="it-IT" dirty="0" err="1"/>
              <a:t>utente</a:t>
            </a:r>
            <a:r>
              <a:rPr lang="en-US" altLang="it-IT" dirty="0"/>
              <a:t>?</a:t>
            </a:r>
          </a:p>
        </p:txBody>
      </p:sp>
      <p:sp>
        <p:nvSpPr>
          <p:cNvPr id="533507" name="Rectangle 3">
            <a:extLst>
              <a:ext uri="{FF2B5EF4-FFF2-40B4-BE49-F238E27FC236}">
                <a16:creationId xmlns:a16="http://schemas.microsoft.com/office/drawing/2014/main" id="{070105B9-37BB-47CD-87FF-FCC438AA7037}"/>
              </a:ext>
            </a:extLst>
          </p:cNvPr>
          <p:cNvSpPr>
            <a:spLocks noGrp="1" noChangeArrowheads="1"/>
          </p:cNvSpPr>
          <p:nvPr>
            <p:ph type="body" idx="1"/>
          </p:nvPr>
        </p:nvSpPr>
        <p:spPr>
          <a:xfrm>
            <a:off x="457200" y="1544320"/>
            <a:ext cx="11460480" cy="4114800"/>
          </a:xfrm>
        </p:spPr>
        <p:txBody>
          <a:bodyPr/>
          <a:lstStyle/>
          <a:p>
            <a:r>
              <a:rPr lang="en-US" altLang="it-IT" dirty="0"/>
              <a:t>A </a:t>
            </a:r>
            <a:r>
              <a:rPr lang="en-US" altLang="it-IT" dirty="0" err="1"/>
              <a:t>quali</a:t>
            </a:r>
            <a:r>
              <a:rPr lang="en-US" altLang="it-IT" dirty="0"/>
              <a:t> </a:t>
            </a:r>
            <a:r>
              <a:rPr lang="en-US" altLang="it-IT" dirty="0" err="1"/>
              <a:t>categorie</a:t>
            </a:r>
            <a:r>
              <a:rPr lang="en-US" altLang="it-IT" dirty="0"/>
              <a:t> di </a:t>
            </a:r>
            <a:r>
              <a:rPr lang="en-US" altLang="it-IT" dirty="0" err="1"/>
              <a:t>utenti</a:t>
            </a:r>
            <a:r>
              <a:rPr lang="en-US" altLang="it-IT" dirty="0"/>
              <a:t> è </a:t>
            </a:r>
            <a:r>
              <a:rPr lang="en-US" altLang="it-IT" dirty="0" err="1"/>
              <a:t>destinato</a:t>
            </a:r>
            <a:r>
              <a:rPr lang="en-US" altLang="it-IT" dirty="0"/>
              <a:t> il </a:t>
            </a:r>
            <a:r>
              <a:rPr lang="en-US" altLang="it-IT" dirty="0" err="1"/>
              <a:t>prodotto</a:t>
            </a:r>
            <a:r>
              <a:rPr lang="en-US" altLang="it-IT" dirty="0"/>
              <a:t> </a:t>
            </a:r>
            <a:r>
              <a:rPr lang="en-US" altLang="it-IT" dirty="0" err="1"/>
              <a:t>che</a:t>
            </a:r>
            <a:r>
              <a:rPr lang="en-US" altLang="it-IT" dirty="0"/>
              <a:t> </a:t>
            </a:r>
            <a:r>
              <a:rPr lang="en-US" altLang="it-IT" dirty="0" err="1"/>
              <a:t>dobbiamo</a:t>
            </a:r>
            <a:r>
              <a:rPr lang="en-US" altLang="it-IT" dirty="0"/>
              <a:t> </a:t>
            </a:r>
            <a:r>
              <a:rPr lang="en-US" altLang="it-IT" dirty="0" err="1"/>
              <a:t>progettare</a:t>
            </a:r>
            <a:r>
              <a:rPr lang="en-US" altLang="it-IT" dirty="0"/>
              <a:t> ?</a:t>
            </a:r>
          </a:p>
          <a:p>
            <a:r>
              <a:rPr lang="en-US" altLang="it-IT" dirty="0"/>
              <a:t>Di </a:t>
            </a:r>
            <a:r>
              <a:rPr lang="en-US" altLang="it-IT" dirty="0" err="1"/>
              <a:t>queste</a:t>
            </a:r>
            <a:r>
              <a:rPr lang="en-US" altLang="it-IT" dirty="0"/>
              <a:t> </a:t>
            </a:r>
            <a:r>
              <a:rPr lang="en-US" altLang="it-IT" dirty="0" err="1"/>
              <a:t>categorie</a:t>
            </a:r>
            <a:r>
              <a:rPr lang="en-US" altLang="it-IT" dirty="0"/>
              <a:t>, </a:t>
            </a:r>
            <a:r>
              <a:rPr lang="en-US" altLang="it-IT" dirty="0" err="1"/>
              <a:t>quali</a:t>
            </a:r>
            <a:r>
              <a:rPr lang="en-US" altLang="it-IT" dirty="0"/>
              <a:t> </a:t>
            </a:r>
            <a:r>
              <a:rPr lang="en-US" altLang="it-IT" dirty="0" err="1"/>
              <a:t>sono</a:t>
            </a:r>
            <a:r>
              <a:rPr lang="en-US" altLang="it-IT" dirty="0"/>
              <a:t> quelle </a:t>
            </a:r>
            <a:r>
              <a:rPr lang="en-US" altLang="it-IT" dirty="0" err="1"/>
              <a:t>prioritarie</a:t>
            </a:r>
            <a:r>
              <a:rPr lang="en-US" altLang="it-IT" dirty="0"/>
              <a:t> e </a:t>
            </a:r>
            <a:r>
              <a:rPr lang="en-US" altLang="it-IT" dirty="0" err="1"/>
              <a:t>quali</a:t>
            </a:r>
            <a:r>
              <a:rPr lang="en-US" altLang="it-IT" dirty="0"/>
              <a:t> quelle </a:t>
            </a:r>
            <a:r>
              <a:rPr lang="en-US" altLang="it-IT" dirty="0" err="1"/>
              <a:t>secondarie</a:t>
            </a:r>
            <a:r>
              <a:rPr lang="en-US" altLang="it-IT" dirty="0"/>
              <a:t>? </a:t>
            </a:r>
          </a:p>
          <a:p>
            <a:r>
              <a:rPr lang="en-US" altLang="it-IT" dirty="0"/>
              <a:t>Come </a:t>
            </a:r>
            <a:r>
              <a:rPr lang="en-US" altLang="it-IT" dirty="0" err="1"/>
              <a:t>possiamo</a:t>
            </a:r>
            <a:r>
              <a:rPr lang="en-US" altLang="it-IT" dirty="0"/>
              <a:t> </a:t>
            </a:r>
            <a:r>
              <a:rPr lang="en-US" altLang="it-IT" dirty="0" err="1"/>
              <a:t>definire</a:t>
            </a:r>
            <a:r>
              <a:rPr lang="en-US" altLang="it-IT" dirty="0"/>
              <a:t> con </a:t>
            </a:r>
            <a:r>
              <a:rPr lang="en-US" altLang="it-IT" dirty="0" err="1"/>
              <a:t>precisione</a:t>
            </a:r>
            <a:r>
              <a:rPr lang="en-US" altLang="it-IT" dirty="0"/>
              <a:t> </a:t>
            </a:r>
            <a:r>
              <a:rPr lang="en-US" altLang="it-IT" dirty="0" err="1"/>
              <a:t>ciascuna</a:t>
            </a:r>
            <a:r>
              <a:rPr lang="en-US" altLang="it-IT" dirty="0"/>
              <a:t> </a:t>
            </a:r>
            <a:r>
              <a:rPr lang="en-US" altLang="it-IT" dirty="0" err="1"/>
              <a:t>categoria</a:t>
            </a:r>
            <a:r>
              <a:rPr lang="en-US" altLang="it-IT" dirty="0"/>
              <a:t> di </a:t>
            </a:r>
            <a:r>
              <a:rPr lang="en-US" altLang="it-IT" dirty="0" err="1"/>
              <a:t>utenti</a:t>
            </a:r>
            <a:r>
              <a:rPr lang="en-US" altLang="it-IT" dirty="0"/>
              <a:t>, in </a:t>
            </a:r>
            <a:r>
              <a:rPr lang="en-US" altLang="it-IT" dirty="0" err="1"/>
              <a:t>rapporto</a:t>
            </a:r>
            <a:r>
              <a:rPr lang="en-US" altLang="it-IT" dirty="0"/>
              <a:t> al </a:t>
            </a:r>
            <a:r>
              <a:rPr lang="en-US" altLang="it-IT" dirty="0" err="1"/>
              <a:t>prodotto</a:t>
            </a:r>
            <a:r>
              <a:rPr lang="en-US" altLang="it-IT" dirty="0"/>
              <a:t> </a:t>
            </a:r>
            <a:r>
              <a:rPr lang="en-US" altLang="it-IT" dirty="0" err="1"/>
              <a:t>che</a:t>
            </a:r>
            <a:r>
              <a:rPr lang="en-US" altLang="it-IT" dirty="0"/>
              <a:t> </a:t>
            </a:r>
            <a:r>
              <a:rPr lang="en-US" altLang="it-IT" dirty="0" err="1"/>
              <a:t>dobbiamo</a:t>
            </a:r>
            <a:r>
              <a:rPr lang="en-US" altLang="it-IT" dirty="0"/>
              <a:t> </a:t>
            </a:r>
            <a:r>
              <a:rPr lang="en-US" altLang="it-IT" dirty="0" err="1"/>
              <a:t>progettare</a:t>
            </a:r>
            <a:r>
              <a:rPr lang="en-US" altLang="it-IT" dirty="0"/>
              <a:t>? (</a:t>
            </a:r>
            <a:r>
              <a:rPr lang="en-US" altLang="it-IT" dirty="0" err="1"/>
              <a:t>sesso</a:t>
            </a:r>
            <a:r>
              <a:rPr lang="en-US" altLang="it-IT" dirty="0"/>
              <a:t>, </a:t>
            </a:r>
            <a:r>
              <a:rPr lang="en-US" altLang="it-IT" dirty="0" err="1"/>
              <a:t>età</a:t>
            </a:r>
            <a:r>
              <a:rPr lang="en-US" altLang="it-IT" dirty="0"/>
              <a:t>, </a:t>
            </a:r>
            <a:r>
              <a:rPr lang="en-US" altLang="it-IT" dirty="0" err="1"/>
              <a:t>cultura</a:t>
            </a:r>
            <a:r>
              <a:rPr lang="en-US" altLang="it-IT" dirty="0"/>
              <a:t>, </a:t>
            </a:r>
            <a:r>
              <a:rPr lang="en-US" altLang="it-IT" dirty="0" err="1"/>
              <a:t>esperienza</a:t>
            </a:r>
            <a:r>
              <a:rPr lang="en-US" altLang="it-IT" dirty="0"/>
              <a:t>, </a:t>
            </a:r>
            <a:r>
              <a:rPr lang="en-US" altLang="it-IT" dirty="0" err="1"/>
              <a:t>abilità</a:t>
            </a:r>
            <a:r>
              <a:rPr lang="en-US" altLang="it-IT" dirty="0"/>
              <a:t>/</a:t>
            </a:r>
            <a:r>
              <a:rPr lang="en-US" altLang="it-IT" dirty="0" err="1"/>
              <a:t>disabilità</a:t>
            </a:r>
            <a:r>
              <a:rPr lang="en-US" altLang="it-IT" dirty="0"/>
              <a:t>, </a:t>
            </a:r>
            <a:r>
              <a:rPr lang="en-US" altLang="it-IT" dirty="0" err="1"/>
              <a:t>interessi</a:t>
            </a:r>
            <a:r>
              <a:rPr lang="en-US" altLang="it-IT" dirty="0"/>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33507">
                                            <p:txEl>
                                              <p:pRg st="0" end="0"/>
                                            </p:txEl>
                                          </p:spTgt>
                                        </p:tgtEl>
                                        <p:attrNameLst>
                                          <p:attrName>style.visibility</p:attrName>
                                        </p:attrNameLst>
                                      </p:cBhvr>
                                      <p:to>
                                        <p:strVal val="visible"/>
                                      </p:to>
                                    </p:set>
                                    <p:animEffect transition="in" filter="dissolve">
                                      <p:cBhvr>
                                        <p:cTn id="7" dur="500"/>
                                        <p:tgtEl>
                                          <p:spTgt spid="53350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33507">
                                            <p:txEl>
                                              <p:pRg st="1" end="1"/>
                                            </p:txEl>
                                          </p:spTgt>
                                        </p:tgtEl>
                                        <p:attrNameLst>
                                          <p:attrName>style.visibility</p:attrName>
                                        </p:attrNameLst>
                                      </p:cBhvr>
                                      <p:to>
                                        <p:strVal val="visible"/>
                                      </p:to>
                                    </p:set>
                                    <p:animEffect transition="in" filter="dissolve">
                                      <p:cBhvr>
                                        <p:cTn id="12" dur="500"/>
                                        <p:tgtEl>
                                          <p:spTgt spid="53350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33507">
                                            <p:txEl>
                                              <p:pRg st="2" end="2"/>
                                            </p:txEl>
                                          </p:spTgt>
                                        </p:tgtEl>
                                        <p:attrNameLst>
                                          <p:attrName>style.visibility</p:attrName>
                                        </p:attrNameLst>
                                      </p:cBhvr>
                                      <p:to>
                                        <p:strVal val="visible"/>
                                      </p:to>
                                    </p:set>
                                    <p:animEffect transition="in" filter="dissolve">
                                      <p:cBhvr>
                                        <p:cTn id="17" dur="500"/>
                                        <p:tgtEl>
                                          <p:spTgt spid="53350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3507" grpId="0" build="p"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FC4E32B2-2BE8-4445-B171-7CAE347D4D30}"/>
              </a:ext>
            </a:extLst>
          </p:cNvPr>
          <p:cNvSpPr>
            <a:spLocks noGrp="1"/>
          </p:cNvSpPr>
          <p:nvPr>
            <p:ph type="ctrTitle"/>
          </p:nvPr>
        </p:nvSpPr>
        <p:spPr>
          <a:xfrm>
            <a:off x="1197748" y="3779174"/>
            <a:ext cx="9828318" cy="1470025"/>
          </a:xfrm>
        </p:spPr>
        <p:txBody>
          <a:bodyPr>
            <a:noAutofit/>
          </a:bodyPr>
          <a:lstStyle/>
          <a:p>
            <a:pPr algn="l"/>
            <a:r>
              <a:rPr lang="it-IT" sz="2800" b="1" dirty="0"/>
              <a:t>Principio</a:t>
            </a:r>
            <a:r>
              <a:rPr lang="it-IT" sz="2800" dirty="0"/>
              <a:t>: una interfaccia ‘usabile’ deve tener conto di quali saranno i suoi utenti e quali le loro esigenze. </a:t>
            </a:r>
            <a:br>
              <a:rPr lang="it-IT" sz="2800" dirty="0"/>
            </a:br>
            <a:r>
              <a:rPr lang="it-IT" sz="2800" dirty="0"/>
              <a:t> </a:t>
            </a:r>
            <a:br>
              <a:rPr lang="it-IT" sz="2800" dirty="0"/>
            </a:br>
            <a:r>
              <a:rPr lang="it-IT" sz="2800" dirty="0"/>
              <a:t>Occorre identificare:</a:t>
            </a:r>
            <a:br>
              <a:rPr lang="it-IT" sz="2800" dirty="0"/>
            </a:br>
            <a:r>
              <a:rPr lang="it-IT" sz="2800" dirty="0"/>
              <a:t>  </a:t>
            </a:r>
            <a:br>
              <a:rPr lang="it-IT" sz="2800" dirty="0"/>
            </a:br>
            <a:r>
              <a:rPr lang="it-IT" sz="2800" dirty="0"/>
              <a:t>- i tipi di utenti che presumibilmente utilizzeranno il sistema, con le loro caratteristiche, le loro forme organizzative</a:t>
            </a:r>
            <a:br>
              <a:rPr lang="it-IT" sz="2800" dirty="0"/>
            </a:br>
            <a:r>
              <a:rPr lang="it-IT" sz="2800" dirty="0"/>
              <a:t>- i tipi e i livelli di competenze, le caratteristiche del lavoro svolto (individuale, di gruppo, </a:t>
            </a:r>
            <a:r>
              <a:rPr lang="it-IT" sz="2800" dirty="0" err="1"/>
              <a:t>ecc</a:t>
            </a:r>
            <a:r>
              <a:rPr lang="it-IT" sz="2800" dirty="0"/>
              <a:t>) </a:t>
            </a:r>
          </a:p>
        </p:txBody>
      </p:sp>
      <p:sp>
        <p:nvSpPr>
          <p:cNvPr id="4" name="Rettangolo 3">
            <a:extLst>
              <a:ext uri="{FF2B5EF4-FFF2-40B4-BE49-F238E27FC236}">
                <a16:creationId xmlns:a16="http://schemas.microsoft.com/office/drawing/2014/main" id="{9C7A8D6C-6A67-4D6A-80B7-A6A25674CDEA}"/>
              </a:ext>
            </a:extLst>
          </p:cNvPr>
          <p:cNvSpPr/>
          <p:nvPr/>
        </p:nvSpPr>
        <p:spPr>
          <a:xfrm>
            <a:off x="3719736" y="260649"/>
            <a:ext cx="5250412" cy="584775"/>
          </a:xfrm>
          <a:prstGeom prst="rect">
            <a:avLst/>
          </a:prstGeom>
        </p:spPr>
        <p:txBody>
          <a:bodyPr wrap="none">
            <a:spAutoFit/>
          </a:bodyPr>
          <a:lstStyle/>
          <a:p>
            <a:r>
              <a:rPr lang="it-IT" sz="3200" b="1" dirty="0"/>
              <a:t>Analisi dell’utenza potenziale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7D9900-7B28-4985-90BC-4D666C21AB54}"/>
              </a:ext>
            </a:extLst>
          </p:cNvPr>
          <p:cNvSpPr>
            <a:spLocks noGrp="1"/>
          </p:cNvSpPr>
          <p:nvPr>
            <p:ph type="title"/>
          </p:nvPr>
        </p:nvSpPr>
        <p:spPr>
          <a:xfrm>
            <a:off x="1981200" y="48607"/>
            <a:ext cx="8229600" cy="1143000"/>
          </a:xfrm>
        </p:spPr>
        <p:txBody>
          <a:bodyPr/>
          <a:lstStyle/>
          <a:p>
            <a:r>
              <a:rPr lang="it-IT" dirty="0"/>
              <a:t>Quale Utenti - Come???</a:t>
            </a:r>
          </a:p>
        </p:txBody>
      </p:sp>
      <p:pic>
        <p:nvPicPr>
          <p:cNvPr id="5" name="Immagine 4">
            <a:extLst>
              <a:ext uri="{FF2B5EF4-FFF2-40B4-BE49-F238E27FC236}">
                <a16:creationId xmlns:a16="http://schemas.microsoft.com/office/drawing/2014/main" id="{ADA8CED9-0F5F-44C0-8EDE-A87475B854B3}"/>
              </a:ext>
            </a:extLst>
          </p:cNvPr>
          <p:cNvPicPr>
            <a:picLocks noChangeAspect="1"/>
          </p:cNvPicPr>
          <p:nvPr/>
        </p:nvPicPr>
        <p:blipFill rotWithShape="1">
          <a:blip r:embed="rId2"/>
          <a:srcRect l="27950" t="31800" r="28738" b="8001"/>
          <a:stretch/>
        </p:blipFill>
        <p:spPr>
          <a:xfrm>
            <a:off x="2567608" y="1340769"/>
            <a:ext cx="6810546" cy="5324609"/>
          </a:xfrm>
          <a:prstGeom prst="rect">
            <a:avLst/>
          </a:prstGeom>
        </p:spPr>
      </p:pic>
    </p:spTree>
    <p:extLst>
      <p:ext uri="{BB962C8B-B14F-4D97-AF65-F5344CB8AC3E}">
        <p14:creationId xmlns:p14="http://schemas.microsoft.com/office/powerpoint/2010/main" val="2463001229"/>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64C155E4AC02054E935E67E16077449C" ma:contentTypeVersion="2" ma:contentTypeDescription="Creare un nuovo documento." ma:contentTypeScope="" ma:versionID="c929aa7014dfaa0f89ccd274aeb4c9f0">
  <xsd:schema xmlns:xsd="http://www.w3.org/2001/XMLSchema" xmlns:xs="http://www.w3.org/2001/XMLSchema" xmlns:p="http://schemas.microsoft.com/office/2006/metadata/properties" xmlns:ns2="29ec585e-47a8-4d22-b2d2-7164387de059" targetNamespace="http://schemas.microsoft.com/office/2006/metadata/properties" ma:root="true" ma:fieldsID="72065b3f2b1517fc459197f5de3ca9f1" ns2:_="">
    <xsd:import namespace="29ec585e-47a8-4d22-b2d2-7164387de05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ec585e-47a8-4d22-b2d2-7164387de0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51352CC-75F9-49E3-B87B-A04AFB0C2B0E}">
  <ds:schemaRefs>
    <ds:schemaRef ds:uri="http://schemas.microsoft.com/office/2006/documentManagement/types"/>
    <ds:schemaRef ds:uri="http://purl.org/dc/terms/"/>
    <ds:schemaRef ds:uri="http://schemas.microsoft.com/office/2006/metadata/properties"/>
    <ds:schemaRef ds:uri="http://schemas.microsoft.com/office/infopath/2007/PartnerControls"/>
    <ds:schemaRef ds:uri="http://purl.org/dc/dcmitype/"/>
    <ds:schemaRef ds:uri="http://purl.org/dc/elements/1.1/"/>
    <ds:schemaRef ds:uri="http://schemas.openxmlformats.org/package/2006/metadata/core-properties"/>
    <ds:schemaRef ds:uri="4e3a6620-3a61-4df5-a5e8-6f7b54aafe4c"/>
    <ds:schemaRef ds:uri="http://www.w3.org/XML/1998/namespace"/>
  </ds:schemaRefs>
</ds:datastoreItem>
</file>

<file path=customXml/itemProps2.xml><?xml version="1.0" encoding="utf-8"?>
<ds:datastoreItem xmlns:ds="http://schemas.openxmlformats.org/officeDocument/2006/customXml" ds:itemID="{F31D9F0E-9F46-4853-BC59-C33995EBB2F3}">
  <ds:schemaRefs>
    <ds:schemaRef ds:uri="http://schemas.microsoft.com/sharepoint/v3/contenttype/forms"/>
  </ds:schemaRefs>
</ds:datastoreItem>
</file>

<file path=customXml/itemProps3.xml><?xml version="1.0" encoding="utf-8"?>
<ds:datastoreItem xmlns:ds="http://schemas.openxmlformats.org/officeDocument/2006/customXml" ds:itemID="{6EEA3C40-3F29-4475-B580-E34D30BCDE56}"/>
</file>

<file path=docProps/app.xml><?xml version="1.0" encoding="utf-8"?>
<Properties xmlns="http://schemas.openxmlformats.org/officeDocument/2006/extended-properties" xmlns:vt="http://schemas.openxmlformats.org/officeDocument/2006/docPropsVTypes">
  <TotalTime>4771</TotalTime>
  <Words>1805</Words>
  <Application>Microsoft Office PowerPoint</Application>
  <PresentationFormat>Widescreen</PresentationFormat>
  <Paragraphs>162</Paragraphs>
  <Slides>35</Slides>
  <Notes>1</Notes>
  <HiddenSlides>0</HiddenSlides>
  <MMClips>0</MMClips>
  <ScaleCrop>false</ScaleCrop>
  <HeadingPairs>
    <vt:vector size="8" baseType="variant">
      <vt:variant>
        <vt:lpstr>Caratteri utilizzati</vt:lpstr>
      </vt:variant>
      <vt:variant>
        <vt:i4>5</vt:i4>
      </vt:variant>
      <vt:variant>
        <vt:lpstr>Tema</vt:lpstr>
      </vt:variant>
      <vt:variant>
        <vt:i4>1</vt:i4>
      </vt:variant>
      <vt:variant>
        <vt:lpstr>Server OLE incorporati</vt:lpstr>
      </vt:variant>
      <vt:variant>
        <vt:i4>1</vt:i4>
      </vt:variant>
      <vt:variant>
        <vt:lpstr>Titoli diapositive</vt:lpstr>
      </vt:variant>
      <vt:variant>
        <vt:i4>35</vt:i4>
      </vt:variant>
    </vt:vector>
  </HeadingPairs>
  <TitlesOfParts>
    <vt:vector size="42" baseType="lpstr">
      <vt:lpstr>Arial</vt:lpstr>
      <vt:lpstr>Calibri</vt:lpstr>
      <vt:lpstr>Calibri Light</vt:lpstr>
      <vt:lpstr>Merriweather</vt:lpstr>
      <vt:lpstr>var(--font-serif)</vt:lpstr>
      <vt:lpstr>Tema di Office</vt:lpstr>
      <vt:lpstr>Clip</vt:lpstr>
      <vt:lpstr>Analisi Utenza Potenziale</vt:lpstr>
      <vt:lpstr>Analisi dei Requisiti - Documento</vt:lpstr>
      <vt:lpstr>Progettazione orientata al sistema</vt:lpstr>
      <vt:lpstr>Progettazione orientata all’utente</vt:lpstr>
      <vt:lpstr>Progettazione centrata sull’utente (User Centered Design, UCD)</vt:lpstr>
      <vt:lpstr>Progettazione centrata sull’utente</vt:lpstr>
      <vt:lpstr>Quale utente?</vt:lpstr>
      <vt:lpstr>Principio: una interfaccia ‘usabile’ deve tener conto di quali saranno i suoi utenti e quali le loro esigenze.    Occorre identificare:    - i tipi di utenti che presumibilmente utilizzeranno il sistema, con le loro caratteristiche, le loro forme organizzative - i tipi e i livelli di competenze, le caratteristiche del lavoro svolto (individuale, di gruppo, ecc) </vt:lpstr>
      <vt:lpstr>Quale Utenti - Come???</vt:lpstr>
      <vt:lpstr>Interviste</vt:lpstr>
      <vt:lpstr>Interviste</vt:lpstr>
      <vt:lpstr>Interviste</vt:lpstr>
      <vt:lpstr>Interviste</vt:lpstr>
      <vt:lpstr>Interviste</vt:lpstr>
      <vt:lpstr>Interviste</vt:lpstr>
      <vt:lpstr>Interviste</vt:lpstr>
      <vt:lpstr>Interviste</vt:lpstr>
      <vt:lpstr>Interviste</vt:lpstr>
      <vt:lpstr>Interviste</vt:lpstr>
      <vt:lpstr>Questionari</vt:lpstr>
      <vt:lpstr>Questionari</vt:lpstr>
      <vt:lpstr>Questionari</vt:lpstr>
      <vt:lpstr>Presentazione standard di PowerPoint</vt:lpstr>
      <vt:lpstr>Presentazione standard di PowerPoint</vt:lpstr>
      <vt:lpstr>Presentazione standard di PowerPoint</vt:lpstr>
      <vt:lpstr>Consegna Questionario</vt:lpstr>
      <vt:lpstr>PERSONA</vt:lpstr>
      <vt:lpstr>PERSONA – I 10 step</vt:lpstr>
      <vt:lpstr>A – Data Collection and Analysis</vt:lpstr>
      <vt:lpstr>… then</vt:lpstr>
      <vt:lpstr>… then</vt:lpstr>
      <vt:lpstr>PERSONA</vt:lpstr>
      <vt:lpstr>PERSONA</vt:lpstr>
      <vt:lpstr>Presentazione standard di PowerPoint</vt:lpstr>
      <vt:lpstr>Analisi del Contesto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 Utenza Potenziale</dc:title>
  <dc:creator>Nadja Decarolis</dc:creator>
  <cp:lastModifiedBy>BERARDINA DE CAROLIS</cp:lastModifiedBy>
  <cp:revision>7</cp:revision>
  <dcterms:created xsi:type="dcterms:W3CDTF">2021-10-25T12:13:25Z</dcterms:created>
  <dcterms:modified xsi:type="dcterms:W3CDTF">2022-10-27T10:34:41Z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0x01010064C155E4AC02054E935E67E16077449C</vt:lpwstr>
  </property>
</Properties>
</file>

<file path=docProps/thumbnail.jpeg>
</file>